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08" r:id="rId1"/>
  </p:sldMasterIdLst>
  <p:notesMasterIdLst>
    <p:notesMasterId r:id="rId78"/>
  </p:notesMasterIdLst>
  <p:handoutMasterIdLst>
    <p:handoutMasterId r:id="rId79"/>
  </p:handoutMasterIdLst>
  <p:sldIdLst>
    <p:sldId id="357" r:id="rId2"/>
    <p:sldId id="358" r:id="rId3"/>
    <p:sldId id="1264" r:id="rId4"/>
    <p:sldId id="1485" r:id="rId5"/>
    <p:sldId id="1491" r:id="rId6"/>
    <p:sldId id="1492" r:id="rId7"/>
    <p:sldId id="1545" r:id="rId8"/>
    <p:sldId id="1493" r:id="rId9"/>
    <p:sldId id="1565" r:id="rId10"/>
    <p:sldId id="1566" r:id="rId11"/>
    <p:sldId id="1560" r:id="rId12"/>
    <p:sldId id="1563" r:id="rId13"/>
    <p:sldId id="1559" r:id="rId14"/>
    <p:sldId id="1558" r:id="rId15"/>
    <p:sldId id="1567" r:id="rId16"/>
    <p:sldId id="1497" r:id="rId17"/>
    <p:sldId id="1502" r:id="rId18"/>
    <p:sldId id="1503" r:id="rId19"/>
    <p:sldId id="1498" r:id="rId20"/>
    <p:sldId id="1547" r:id="rId21"/>
    <p:sldId id="1548" r:id="rId22"/>
    <p:sldId id="1488" r:id="rId23"/>
    <p:sldId id="1150" r:id="rId24"/>
    <p:sldId id="995" r:id="rId25"/>
    <p:sldId id="993" r:id="rId26"/>
    <p:sldId id="1448" r:id="rId27"/>
    <p:sldId id="1553" r:id="rId28"/>
    <p:sldId id="1530" r:id="rId29"/>
    <p:sldId id="1480" r:id="rId30"/>
    <p:sldId id="1551" r:id="rId31"/>
    <p:sldId id="1552" r:id="rId32"/>
    <p:sldId id="1549" r:id="rId33"/>
    <p:sldId id="1507" r:id="rId34"/>
    <p:sldId id="1482" r:id="rId35"/>
    <p:sldId id="1526" r:id="rId36"/>
    <p:sldId id="1509" r:id="rId37"/>
    <p:sldId id="1527" r:id="rId38"/>
    <p:sldId id="1528" r:id="rId39"/>
    <p:sldId id="996" r:id="rId40"/>
    <p:sldId id="994" r:id="rId41"/>
    <p:sldId id="1457" r:id="rId42"/>
    <p:sldId id="1531" r:id="rId43"/>
    <p:sldId id="1532" r:id="rId44"/>
    <p:sldId id="1574" r:id="rId45"/>
    <p:sldId id="1483" r:id="rId46"/>
    <p:sldId id="1512" r:id="rId47"/>
    <p:sldId id="1568" r:id="rId48"/>
    <p:sldId id="1570" r:id="rId49"/>
    <p:sldId id="1571" r:id="rId50"/>
    <p:sldId id="1514" r:id="rId51"/>
    <p:sldId id="1515" r:id="rId52"/>
    <p:sldId id="1569" r:id="rId53"/>
    <p:sldId id="1535" r:id="rId54"/>
    <p:sldId id="1487" r:id="rId55"/>
    <p:sldId id="1411" r:id="rId56"/>
    <p:sldId id="1412" r:id="rId57"/>
    <p:sldId id="1579" r:id="rId58"/>
    <p:sldId id="1576" r:id="rId59"/>
    <p:sldId id="1536" r:id="rId60"/>
    <p:sldId id="1486" r:id="rId61"/>
    <p:sldId id="1520" r:id="rId62"/>
    <p:sldId id="1537" r:id="rId63"/>
    <p:sldId id="1538" r:id="rId64"/>
    <p:sldId id="1575" r:id="rId65"/>
    <p:sldId id="1540" r:id="rId66"/>
    <p:sldId id="1543" r:id="rId67"/>
    <p:sldId id="1544" r:id="rId68"/>
    <p:sldId id="1523" r:id="rId69"/>
    <p:sldId id="1580" r:id="rId70"/>
    <p:sldId id="1581" r:id="rId71"/>
    <p:sldId id="1525" r:id="rId72"/>
    <p:sldId id="1541" r:id="rId73"/>
    <p:sldId id="1542" r:id="rId74"/>
    <p:sldId id="1489" r:id="rId75"/>
    <p:sldId id="1562" r:id="rId76"/>
    <p:sldId id="1490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38D5-147A-D34D-A26A-AAFD010C3C5B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146E0-2E2A-854E-BFA8-39F0C4133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5DFAA0-0A6A-5C41-852E-F85E3E2639C5}" type="slidenum">
              <a:rPr lang="en-US"/>
              <a:pPr/>
              <a:t>4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F28AC-E60F-084A-AA87-8EE29826A585}" type="slidenum">
              <a:rPr lang="en-US"/>
              <a:pPr/>
              <a:t>22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CBC93-4EA9-B843-A364-9E53C200B8A9}" type="slidenum">
              <a:rPr lang="en-US"/>
              <a:pPr/>
              <a:t>29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49E85-0E1E-9A4B-B816-C512DB964550}" type="slidenum">
              <a:rPr lang="en-US"/>
              <a:pPr/>
              <a:t>34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CE6EF-C699-A64A-8E0D-3B7D858D0D29}" type="slidenum">
              <a:rPr lang="en-US"/>
              <a:pPr/>
              <a:t>45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0A977-D1EA-8442-AF6A-DADDCF05A6D0}" type="slidenum">
              <a:rPr lang="en-US"/>
              <a:pPr/>
              <a:t>54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C64365-C72A-6048-8AA1-9FC121E0A8DD}" type="slidenum">
              <a:rPr lang="en-US"/>
              <a:pPr/>
              <a:t>60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FBAAAE-E15C-6A48-9554-79B0921AB64E}" type="slidenum">
              <a:rPr lang="en-US"/>
              <a:pPr/>
              <a:t>74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2F32A-144B-E944-BFEB-114487EE4909}" type="slidenum">
              <a:rPr lang="en-US"/>
              <a:pPr/>
              <a:t>76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5/11/2016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youtube.com/watch?v=rd6zKqGca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bMD5oKs-JS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youtube.com/watch?v=jTxrq_Erw-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youtube.com/watch?v=Nl58QbpVLH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2IcmLkuhG0" TargetMode="External"/><Relationship Id="rId2" Type="http://schemas.openxmlformats.org/officeDocument/2006/relationships/hyperlink" Target="http://www.youtube.com/watch?v=XgW0o-Ui94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hyperlink" Target="http://www.youtube.com/watch?v=83AXh_C1Ou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29\hustvwfd_video.mov" TargetMode="Externa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4357229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Vietnam War: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The War Develops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0086"/>
            <a:ext cx="9144000" cy="558791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/>
              <a:t>1954 - After eight years of fighting the French surrendered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/>
              <a:t>The Vietminh had learned how to fight a guerilla war against an enemy with superior weapons and technology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Vietnam After WWII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570" y="3708280"/>
            <a:ext cx="4259466" cy="3149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1025"/>
            <a:ext cx="9144000" cy="57269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Geneva Conference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Goal was to work out a peace agreement and arrange for Indochina’s future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Vietnam was “temporarily” divided at the 17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parallel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36340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Geneva Conference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93" y="3610487"/>
            <a:ext cx="4227464" cy="3247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01853"/>
            <a:ext cx="9144000" cy="535614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North Vietnam’s leader was </a:t>
            </a:r>
            <a:r>
              <a:rPr lang="en-US" sz="2800" b="1" dirty="0" smtClean="0">
                <a:solidFill>
                  <a:srgbClr val="FF0000"/>
                </a:solidFill>
              </a:rPr>
              <a:t>Ho Chi Minh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Totalitarian and repressive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He gave land to peasants, which made him popular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Wanted to unify North and South Vietnam under a Communist government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34981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Conflict Between North and South Vietnam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851" y="3650074"/>
            <a:ext cx="2102115" cy="320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01853"/>
            <a:ext cx="9144000" cy="535614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South Vietnam’s leader was </a:t>
            </a:r>
            <a:r>
              <a:rPr lang="en-US" sz="2800" b="1" dirty="0" smtClean="0">
                <a:solidFill>
                  <a:srgbClr val="FF0000"/>
                </a:solidFill>
              </a:rPr>
              <a:t>Ngo Dinh Diem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Government was corrupt, brutal, and unpopular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Late 1950s - a civil war broke out in South Vietnam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34981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Conflict Between North and South Vietnam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614" y="3504324"/>
            <a:ext cx="2464013" cy="335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0296"/>
            <a:ext cx="9144000" cy="571770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Diem’s opponents in South Vietnam began to revolt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Vietcong</a:t>
            </a:r>
            <a:r>
              <a:rPr lang="en-US" sz="2800" dirty="0" smtClean="0">
                <a:solidFill>
                  <a:srgbClr val="FFFFFF"/>
                </a:solidFill>
              </a:rPr>
              <a:t> – The National Liberation Front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North Vietnam supplied weapons and troops to Vietcong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Growing Conflict in Vietnam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558" y="3897269"/>
            <a:ext cx="3837984" cy="2960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42274"/>
            <a:ext cx="9144000" cy="56157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Eisenhower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Began sending money, weapons, and advisors to South Vietnam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sz="2800" dirty="0" smtClean="0"/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3366FF"/>
                </a:solidFill>
              </a:rPr>
              <a:t>U.S. Involvement in Vietnam</a:t>
            </a:r>
            <a:endParaRPr lang="en-US" sz="5200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511" y="3012976"/>
            <a:ext cx="2989922" cy="3845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Kennedy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Believed in the Domino Theory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Increased the number of military advisors and army special forces</a:t>
            </a:r>
          </a:p>
          <a:p>
            <a:pPr marL="1074420" lvl="2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Advisors were not to take part in combat, but many did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3366FF"/>
                </a:solidFill>
              </a:rPr>
              <a:t>U.S. Involvement in Vietnam</a:t>
            </a:r>
            <a:endParaRPr lang="en-US" sz="5200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64" y="3964778"/>
            <a:ext cx="4160534" cy="2773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33003"/>
            <a:ext cx="9144000" cy="56249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Johnson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Believed an expanded U.S. effort was the only way to prevent a Communist victory in Vietnam 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3366FF"/>
                </a:solidFill>
              </a:rPr>
              <a:t>U.S. Involvement in Vietnam</a:t>
            </a:r>
            <a:endParaRPr lang="en-US" sz="5200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72" y="3297508"/>
            <a:ext cx="2590800" cy="313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16439"/>
            <a:ext cx="9144000" cy="5541561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Diem’s government continued to grow more and more unpopular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Arrested and killed protesters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U.S. withdrew support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South Vietnamese plotters murder Diem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Increasing U.S. Involvement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88" y="4502856"/>
            <a:ext cx="4462379" cy="235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901" y="1955252"/>
            <a:ext cx="2406099" cy="184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3844"/>
            <a:ext cx="9143999" cy="61441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endParaRPr lang="en-US" sz="36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  <a:latin typeface="Verdana" pitchFamily="-105" charset="0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Verdana" pitchFamily="-105" charset="0"/>
              </a:rPr>
              <a:t>Concern about the spread of communism led the United States to become increasingly violent in Vietnam</a:t>
            </a:r>
            <a:endParaRPr lang="en-US" sz="3600" b="1" dirty="0" smtClean="0">
              <a:solidFill>
                <a:srgbClr val="FFFFFF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75401"/>
            <a:ext cx="9144000" cy="5782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The Tokin Gulf Incident</a:t>
            </a:r>
          </a:p>
          <a:p>
            <a:pPr lvl="1"/>
            <a:r>
              <a:rPr lang="en-US" sz="3000" dirty="0" smtClean="0">
                <a:solidFill>
                  <a:srgbClr val="FFFFFF"/>
                </a:solidFill>
              </a:rPr>
              <a:t>USS </a:t>
            </a:r>
            <a:r>
              <a:rPr lang="en-US" sz="3000" i="1" dirty="0" smtClean="0">
                <a:solidFill>
                  <a:srgbClr val="FFFFFF"/>
                </a:solidFill>
              </a:rPr>
              <a:t>Maddox </a:t>
            </a:r>
            <a:r>
              <a:rPr lang="en-US" sz="3000" dirty="0" smtClean="0">
                <a:solidFill>
                  <a:srgbClr val="FFFFFF"/>
                </a:solidFill>
              </a:rPr>
              <a:t>attacked by the North Vietnamese in the Gulf on Tonkin</a:t>
            </a:r>
          </a:p>
          <a:p>
            <a:pPr lvl="2"/>
            <a:r>
              <a:rPr lang="en-US" sz="2700" dirty="0" smtClean="0">
                <a:solidFill>
                  <a:schemeClr val="tx1"/>
                </a:solidFill>
              </a:rPr>
              <a:t>On a spy mission</a:t>
            </a:r>
          </a:p>
          <a:p>
            <a:pPr lvl="2"/>
            <a:r>
              <a:rPr lang="en-US" sz="2700" dirty="0" smtClean="0">
                <a:solidFill>
                  <a:schemeClr val="tx1"/>
                </a:solidFill>
              </a:rPr>
              <a:t>Fired first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Increasing U.S. Involvement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38" y="3448700"/>
            <a:ext cx="4457217" cy="3155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Tokin Gulf Resolution</a:t>
            </a:r>
          </a:p>
          <a:p>
            <a:pPr lvl="1"/>
            <a:r>
              <a:rPr lang="en-US" sz="3000" dirty="0" smtClean="0">
                <a:solidFill>
                  <a:schemeClr val="tx1"/>
                </a:solidFill>
              </a:rPr>
              <a:t>LBJ claims attack was unprovoked</a:t>
            </a:r>
          </a:p>
          <a:p>
            <a:pPr lvl="1"/>
            <a:r>
              <a:rPr lang="en-US" sz="3000" dirty="0" smtClean="0">
                <a:solidFill>
                  <a:schemeClr val="tx1"/>
                </a:solidFill>
              </a:rPr>
              <a:t>Got authority from Congress to increase military effort in Vietnam </a:t>
            </a:r>
            <a:r>
              <a:rPr lang="en-US" sz="3000" dirty="0" smtClean="0">
                <a:solidFill>
                  <a:schemeClr val="tx1"/>
                </a:solidFill>
                <a:hlinkClick r:id="rId2"/>
              </a:rPr>
              <a:t>*</a:t>
            </a:r>
            <a:endParaRPr lang="en-US" sz="30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Increasing U.S. Involvement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6" y="3683000"/>
            <a:ext cx="4140200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265" y="3683000"/>
            <a:ext cx="3326962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9-602-q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5705" y="0"/>
            <a:ext cx="5453162" cy="6858000"/>
          </a:xfrm>
          <a:prstGeom prst="rect">
            <a:avLst/>
          </a:prstGeom>
          <a:noFill/>
        </p:spPr>
      </p:pic>
      <p:sp>
        <p:nvSpPr>
          <p:cNvPr id="8909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220000"/>
              </a:lnSpc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PAGE 955 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2A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4A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63" y="1575083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Vietnam War: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U.S. Support of the War at Home and Abroad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Verdana" pitchFamily="-105" charset="0"/>
              </a:rPr>
              <a:t>As the United States sent increasing numbers of troops to defend South Vietnam, some Americans began to question the war.</a:t>
            </a:r>
            <a:endParaRPr lang="en-US" sz="3600" b="1" dirty="0" smtClean="0">
              <a:solidFill>
                <a:srgbClr val="FFFFFF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4463"/>
            <a:ext cx="9144000" cy="564353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Operation Rolling Thunder    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594360" lvl="1" indent="-228600">
              <a:spcBef>
                <a:spcPct val="50000"/>
              </a:spcBef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Bombing campaign over North Vietnam</a:t>
            </a:r>
          </a:p>
          <a:p>
            <a:pPr marL="960120" lvl="2">
              <a:spcBef>
                <a:spcPct val="30000"/>
              </a:spcBef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the </a:t>
            </a:r>
            <a:r>
              <a:rPr lang="en-US" sz="3200" b="1" dirty="0" smtClean="0">
                <a:solidFill>
                  <a:srgbClr val="FFFFFF"/>
                </a:solidFill>
              </a:rPr>
              <a:t>Ho Chi Minh Trail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6341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U.S. Failed to Quickly win the War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6" y="3810000"/>
            <a:ext cx="4064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02" y="3810000"/>
            <a:ext cx="433433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89987"/>
            <a:ext cx="9144000" cy="5968014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30000"/>
              </a:spcBef>
              <a:buFontTx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Agent Orange</a:t>
            </a:r>
          </a:p>
          <a:p>
            <a:pPr marL="594360" lvl="1" indent="-228600">
              <a:spcBef>
                <a:spcPct val="30000"/>
              </a:spcBef>
              <a:spcAft>
                <a:spcPts val="5400"/>
              </a:spcAft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Chemical designed to destroy vegetation </a:t>
            </a:r>
          </a:p>
          <a:p>
            <a:pPr marL="228600" indent="-228600">
              <a:spcBef>
                <a:spcPct val="30000"/>
              </a:spcBef>
              <a:spcAft>
                <a:spcPts val="5400"/>
              </a:spcAft>
              <a:buFontTx/>
              <a:buChar char="•"/>
            </a:pPr>
            <a:r>
              <a:rPr lang="en-US" sz="3200" dirty="0" smtClean="0"/>
              <a:t>Napalm</a:t>
            </a:r>
          </a:p>
          <a:p>
            <a:pPr marL="228600" indent="-228600">
              <a:spcBef>
                <a:spcPct val="30000"/>
              </a:spcBef>
              <a:spcAft>
                <a:spcPts val="5400"/>
              </a:spcAft>
              <a:buFontTx/>
              <a:buChar char="•"/>
            </a:pPr>
            <a:r>
              <a:rPr lang="en-US" sz="3200" dirty="0" smtClean="0"/>
              <a:t>“Cluster bombs”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89987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Weapons of the Air War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137" y="2177077"/>
            <a:ext cx="2621603" cy="2175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37" y="4353043"/>
            <a:ext cx="5269295" cy="2504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70" y="2177077"/>
            <a:ext cx="2634162" cy="2175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37"/>
            <a:ext cx="9144000" cy="5699163"/>
          </a:xfrm>
        </p:spPr>
        <p:txBody>
          <a:bodyPr>
            <a:normAutofit/>
          </a:bodyPr>
          <a:lstStyle/>
          <a:p>
            <a:pPr>
              <a:spcAft>
                <a:spcPts val="4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Bombing did not succeed</a:t>
            </a:r>
          </a:p>
          <a:p>
            <a:pPr lvl="1">
              <a:spcAft>
                <a:spcPts val="4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Flow of goods continued</a:t>
            </a:r>
          </a:p>
          <a:p>
            <a:pPr lvl="1">
              <a:spcAft>
                <a:spcPts val="4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Vietcong repaired damages</a:t>
            </a:r>
          </a:p>
          <a:p>
            <a:pPr lvl="1">
              <a:spcAft>
                <a:spcPts val="4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Had underground bunkers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06551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</a:rPr>
              <a:t>U.S. Failed to Quickly win the War</a:t>
            </a:r>
            <a:endParaRPr lang="en-US" sz="4400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54" y="4521200"/>
            <a:ext cx="34671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54" y="1547597"/>
            <a:ext cx="3415934" cy="2750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19-607-close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8239" y="0"/>
            <a:ext cx="6669117" cy="6835423"/>
          </a:xfrm>
          <a:prstGeom prst="rect">
            <a:avLst/>
          </a:prstGeom>
          <a:noFill/>
        </p:spPr>
      </p:pic>
      <p:sp>
        <p:nvSpPr>
          <p:cNvPr id="86023" name="Rectangle 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4" name="Rectangl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7898"/>
            <a:ext cx="9144000" cy="55601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1883 - France gained control of Vietnam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Combined Vietnam with Laos and Cambodia to form French Indochina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Southeast Asia’s Colonial History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00" y="3250878"/>
            <a:ext cx="4755759" cy="3607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0296"/>
            <a:ext cx="9144000" cy="57177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U.S. ground forces in Vietnam continued to grow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Search-and-destroy missions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Ground troops located the enemy and called for air strikes</a:t>
            </a:r>
            <a:endParaRPr lang="en-US" sz="2800" dirty="0" smtClean="0"/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“Cleared” areas rarely remained that way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Difficult Ground War in Vietnam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41" y="4318000"/>
            <a:ext cx="305621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282" y="4318000"/>
            <a:ext cx="32004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5553"/>
            <a:ext cx="9144000" cy="58024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Program of </a:t>
            </a:r>
            <a:r>
              <a:rPr lang="en-US" sz="2800" b="1" dirty="0" smtClean="0">
                <a:solidFill>
                  <a:srgbClr val="FF0000"/>
                </a:solidFill>
              </a:rPr>
              <a:t>pacification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*</a:t>
            </a:r>
            <a:endParaRPr lang="en-US" sz="2800" dirty="0" smtClean="0"/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Wanted to “win the hearts and minds” of the South Vietnamese people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Construction projects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Moved people out of villages when Vietcong nearby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Difficult Ground War in Vietnam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751" y="4303837"/>
            <a:ext cx="3852180" cy="2554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3213"/>
            <a:ext cx="9144000" cy="57547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000" dirty="0" smtClean="0">
                <a:solidFill>
                  <a:srgbClr val="FFFFFF"/>
                </a:solidFill>
              </a:rPr>
              <a:t>Vietcong used guerilla tactics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000" dirty="0" smtClean="0">
                <a:solidFill>
                  <a:srgbClr val="FFFFFF"/>
                </a:solidFill>
              </a:rPr>
              <a:t>Knew the local geography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000" dirty="0" smtClean="0">
                <a:solidFill>
                  <a:srgbClr val="FFFFFF"/>
                </a:solidFill>
              </a:rPr>
              <a:t>Nearly impossible to tell the difference between a Vietcong fighter and a civilian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Declining Troop Morale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06" y="3869127"/>
            <a:ext cx="3767279" cy="2988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503" y="3869127"/>
            <a:ext cx="2162404" cy="298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33003"/>
            <a:ext cx="9144000" cy="562499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More than 2.5 million Americans served in the Vietnam War</a:t>
            </a:r>
          </a:p>
          <a:p>
            <a:pPr lvl="1">
              <a:spcAft>
                <a:spcPts val="180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Volunteers and draftees </a:t>
            </a:r>
            <a:r>
              <a:rPr lang="en-US" sz="3200" dirty="0" smtClean="0">
                <a:solidFill>
                  <a:srgbClr val="FFFFFF"/>
                </a:solidFill>
                <a:hlinkClick r:id="rId2"/>
              </a:rPr>
              <a:t>*</a:t>
            </a:r>
            <a:endParaRPr lang="en-US" sz="3200" dirty="0" smtClean="0">
              <a:solidFill>
                <a:srgbClr val="FFFFFF"/>
              </a:solidFill>
            </a:endParaRPr>
          </a:p>
          <a:p>
            <a:pPr marL="800100" lvl="1" indent="-342900">
              <a:buFontTx/>
              <a:buChar char="•"/>
            </a:pPr>
            <a:endParaRPr lang="en-US" sz="20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U.S. Forces Mobilize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362" y="3679450"/>
            <a:ext cx="4446637" cy="3178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9451"/>
            <a:ext cx="4697363" cy="317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19-609-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4743" y="0"/>
            <a:ext cx="5734854" cy="6858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75401"/>
            <a:ext cx="9144000" cy="5782599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Most Americans in Vietnam served in non-combat positions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About 10,000 American military women served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U.S. Forces Mobilize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14" y="2952106"/>
            <a:ext cx="5200543" cy="390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75401"/>
            <a:ext cx="9144000" cy="5782599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spcAft>
                <a:spcPts val="4200"/>
              </a:spcAft>
              <a:buFontTx/>
              <a:buChar char="•"/>
            </a:pPr>
            <a:r>
              <a:rPr lang="en-US" sz="3600" dirty="0" smtClean="0"/>
              <a:t>TV showed scenes of firefights and burning villages</a:t>
            </a:r>
          </a:p>
          <a:p>
            <a:pPr marL="228600" indent="-228600">
              <a:spcBef>
                <a:spcPct val="30000"/>
              </a:spcBef>
              <a:spcAft>
                <a:spcPts val="4200"/>
              </a:spcAft>
              <a:buFontTx/>
              <a:buChar char="•"/>
            </a:pPr>
            <a:r>
              <a:rPr lang="en-US" sz="3600" dirty="0" smtClean="0"/>
              <a:t>Criticized the government’s reports about the war</a:t>
            </a:r>
            <a:endParaRPr lang="en-US" sz="3600" b="1" dirty="0" smtClean="0"/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Public Opinion of the War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441" y="4903474"/>
            <a:ext cx="3230560" cy="195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3473"/>
            <a:ext cx="3152286" cy="195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86" y="4903474"/>
            <a:ext cx="2761154" cy="195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6860"/>
            <a:ext cx="5600700" cy="5801140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Doves</a:t>
            </a:r>
          </a:p>
          <a:p>
            <a:pPr marL="594360" lvl="1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People opposed to the war</a:t>
            </a:r>
          </a:p>
          <a:p>
            <a:pPr marL="228600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Hawks</a:t>
            </a:r>
          </a:p>
          <a:p>
            <a:pPr marL="594360" lvl="1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People who supported the war’s goals</a:t>
            </a:r>
          </a:p>
          <a:p>
            <a:pPr marL="228600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Both criticized the war effort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Public Opinion of </a:t>
            </a:r>
            <a:r>
              <a:rPr lang="en-US" sz="5200" u="sng" smtClean="0">
                <a:solidFill>
                  <a:schemeClr val="tx1"/>
                </a:solidFill>
              </a:rPr>
              <a:t>the War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26" y="2452827"/>
            <a:ext cx="3766874" cy="2443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4462"/>
            <a:ext cx="9144000" cy="5643538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/>
              <a:t>The Antiwar Movement</a:t>
            </a:r>
          </a:p>
          <a:p>
            <a:pPr marL="594360" lvl="1" indent="-228600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Attracted a broad range of participants</a:t>
            </a:r>
          </a:p>
          <a:p>
            <a:pPr marL="960120" lvl="2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Mostly took place on college campuses </a:t>
            </a:r>
            <a:r>
              <a:rPr lang="en-US" sz="2800" dirty="0" smtClean="0">
                <a:solidFill>
                  <a:srgbClr val="FFFFFF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Public Opinion of the War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3302"/>
            <a:ext cx="2979864" cy="2264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864" y="5376721"/>
            <a:ext cx="3881511" cy="1481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375" y="4972644"/>
            <a:ext cx="2282625" cy="1885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634" y="3587229"/>
            <a:ext cx="1750075" cy="1789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358857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Vietnam War: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1968 – A Turning Point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19-599-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3965" y="0"/>
            <a:ext cx="5838965" cy="6857999"/>
          </a:xfrm>
          <a:prstGeom prst="rect">
            <a:avLst/>
          </a:prstGeom>
          <a:noFill/>
        </p:spPr>
      </p:pic>
      <p:sp>
        <p:nvSpPr>
          <p:cNvPr id="92164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52843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	</a:t>
            </a:r>
            <a:r>
              <a:rPr lang="en-US" sz="3600" dirty="0" smtClean="0">
                <a:latin typeface="Verdana" pitchFamily="-105" charset="0"/>
              </a:rPr>
              <a:t>As the Vietnam War dragged on and increasingly appeared to be unwinnable, deep divisions developed in American society</a:t>
            </a:r>
            <a:endParaRPr lang="en-US" sz="3600" b="1" dirty="0" smtClean="0">
              <a:latin typeface="Verdana" pitchFamily="-105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8837"/>
            <a:ext cx="9144000" cy="56991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Tet Offensive</a:t>
            </a:r>
          </a:p>
          <a:p>
            <a:pPr lvl="1"/>
            <a:r>
              <a:rPr lang="en-US" sz="3200" dirty="0" smtClean="0">
                <a:solidFill>
                  <a:srgbClr val="FFFFFF"/>
                </a:solidFill>
              </a:rPr>
              <a:t>A series of massive coordinated attacks throughout South Vietnam</a:t>
            </a:r>
            <a:endParaRPr lang="en-US" sz="3200" b="1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99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Tet Offensive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905" y="4554581"/>
            <a:ext cx="3514359" cy="230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18" y="3300666"/>
            <a:ext cx="2338282" cy="1889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2" y="3396694"/>
            <a:ext cx="3092066" cy="2079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January 1968 – Vietcong troops attack a U.S. military base in Khe Sanh</a:t>
            </a:r>
          </a:p>
          <a:p>
            <a:pPr marL="342900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This and other rural attacks were </a:t>
            </a:r>
            <a:r>
              <a:rPr lang="en-US" sz="2800" dirty="0" smtClean="0">
                <a:solidFill>
                  <a:srgbClr val="FFFFFF"/>
                </a:solidFill>
              </a:rPr>
              <a:t>diversions</a:t>
            </a:r>
          </a:p>
          <a:p>
            <a:pPr marL="708660" lvl="1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Wanted to draw troops away from urban areas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b="1" dirty="0" smtClean="0">
              <a:solidFill>
                <a:srgbClr val="FF99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Tet Offensive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29" y="3902636"/>
            <a:ext cx="3736025" cy="2955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35" y="3937851"/>
            <a:ext cx="4358431" cy="2920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Began on January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1968: </a:t>
            </a:r>
            <a:r>
              <a:rPr lang="en-US" sz="2800" dirty="0"/>
              <a:t>s</a:t>
            </a:r>
            <a:r>
              <a:rPr lang="en-US" sz="2800" dirty="0" smtClean="0"/>
              <a:t>tart of the Vietnamese New Year.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dirty="0" smtClean="0"/>
              <a:t>Cease-fire</a:t>
            </a:r>
          </a:p>
          <a:p>
            <a:pPr>
              <a:spcBef>
                <a:spcPct val="50000"/>
              </a:spcBef>
            </a:pPr>
            <a:r>
              <a:rPr lang="en-US" sz="2800" dirty="0" smtClean="0"/>
              <a:t>Over </a:t>
            </a:r>
            <a:r>
              <a:rPr lang="en-US" sz="2800" dirty="0" smtClean="0"/>
              <a:t>84,000 Communist soldiers attacked 12 U.S. military bases and more than 100 cities across South Vietnam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Tet Offensive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493" y="3622431"/>
            <a:ext cx="4639015" cy="3130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20483"/>
            <a:ext cx="9144000" cy="563751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Tet Offensive a decisive defeat for the Communists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Showed that no part of South Vietnam was safe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Caused many Americans to question whether or not the war in Vietnam could be </a:t>
            </a:r>
            <a:r>
              <a:rPr lang="en-US" sz="2800" dirty="0" smtClean="0">
                <a:solidFill>
                  <a:srgbClr val="FFFFFF"/>
                </a:solidFill>
              </a:rPr>
              <a:t>won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Walter Cronkite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Effects of Tet Offensive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855" y="3914234"/>
            <a:ext cx="3709145" cy="2943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19-628-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08" y="1316439"/>
            <a:ext cx="9175608" cy="41347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3200" b="1" dirty="0" smtClean="0"/>
              <a:t>Growing Doubts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Major news networks and magazines begin to express doubt about the war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Call for its </a:t>
            </a:r>
            <a:r>
              <a:rPr lang="en-US" dirty="0" smtClean="0">
                <a:solidFill>
                  <a:srgbClr val="FFFFFF"/>
                </a:solidFill>
              </a:rPr>
              <a:t>end: “Hey, hey, LBJ, how many kids did you kill today?”</a:t>
            </a:r>
            <a:endParaRPr lang="en-US" dirty="0" smtClean="0">
              <a:solidFill>
                <a:srgbClr val="FFFFFF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Public criticism of the government grew louder and more intense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Effects of Tet Offensive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3985846"/>
            <a:ext cx="2743200" cy="2872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25" y="3898901"/>
            <a:ext cx="3378085" cy="295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355" y="3898902"/>
            <a:ext cx="2121731" cy="295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3200" b="1" dirty="0" smtClean="0"/>
              <a:t>Growing Doubts (continued)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Leaders within Johnson’s administration began to criticize Johnson’s policies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Johnson announces he will not run again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Robert S. McNamara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began to seek ways to end the war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Effects of Tet Offensive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447" y="4044402"/>
            <a:ext cx="35306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02" y="3842870"/>
            <a:ext cx="2478430" cy="301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McNamara suggested limiting air strikes and reversing the escalation of the war</a:t>
            </a:r>
          </a:p>
          <a:p>
            <a:pPr>
              <a:spcAft>
                <a:spcPts val="3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LBJ decided to negotiate with the North Vietnamese</a:t>
            </a:r>
            <a:endParaRPr lang="en-US" sz="10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Searching for Solutions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04" y="3378200"/>
            <a:ext cx="52070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The Paris peace talks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Stalled over two issues:  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1.) The U.S. wanted all NVA troops out of South Vietnam 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2.) North Vietnam would not accept a U.S. backed South Vietnam government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Searching for Solutions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571" y="4519085"/>
            <a:ext cx="3912552" cy="2189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2484"/>
            <a:ext cx="9144000" cy="5745516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During WWII Japan occupied French Indochina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Vietminh </a:t>
            </a:r>
            <a:r>
              <a:rPr lang="en-US" sz="2800" dirty="0" smtClean="0">
                <a:solidFill>
                  <a:srgbClr val="FFFFFF"/>
                </a:solidFill>
              </a:rPr>
              <a:t>were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organized</a:t>
            </a:r>
            <a:r>
              <a:rPr lang="en-US" sz="2800" dirty="0" smtClean="0"/>
              <a:t> to fight the Japanese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After WWII the Vietminh declared Vietnam to be independent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The French reclaimed Vietnam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Colonial Vietnam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249" y="4422125"/>
            <a:ext cx="4871751" cy="2435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spcAft>
                <a:spcPts val="3000"/>
              </a:spcAft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The Democratic Primary Fight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Vice President Hubert Humphrey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Senator Eugene McCarthy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Senator Robert </a:t>
            </a:r>
            <a:r>
              <a:rPr lang="en-US" sz="2800" dirty="0" smtClean="0">
                <a:solidFill>
                  <a:srgbClr val="FFFFFF"/>
                </a:solidFill>
              </a:rPr>
              <a:t>Kennedy</a:t>
            </a:r>
            <a:endParaRPr lang="en-US" sz="25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Election of 1968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02" y="4824206"/>
            <a:ext cx="3389657" cy="2033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75" y="3678385"/>
            <a:ext cx="2334080" cy="22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659" y="1525604"/>
            <a:ext cx="2664341" cy="177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Debated between McCarthy and Humphrey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Outside the convention, protesters demanded an immediate end to the war</a:t>
            </a:r>
            <a:endParaRPr lang="en-US" sz="10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Troops sent to maintain order but violence soon broke out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Democratic Convention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978" y="3488272"/>
            <a:ext cx="4526912" cy="3369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3799"/>
            <a:ext cx="9144000" cy="5794201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TV crews captured violent scenes between protesters and police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Illustrated a growing “generation gap”</a:t>
            </a:r>
          </a:p>
          <a:p>
            <a:pPr lvl="1"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Government, politics, and the Vietnam War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Democratic Convention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50" y="3760406"/>
            <a:ext cx="4654585" cy="3097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96785"/>
            <a:ext cx="9144000" cy="576121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Richard Nixon (R), Hubert Humphrey (D), and George Wallace (I)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Nixon won 301 electoral votes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Promised “law and order”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Claimed to have a secret plan to end the war “with honor”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Election of 1968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758" y="4164485"/>
            <a:ext cx="3990393" cy="2693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19-619-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9547" y="0"/>
            <a:ext cx="5879104" cy="6858000"/>
          </a:xfrm>
          <a:prstGeom prst="rect">
            <a:avLst/>
          </a:prstGeom>
          <a:noFill/>
        </p:spPr>
      </p:pic>
      <p:sp>
        <p:nvSpPr>
          <p:cNvPr id="90115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584" y="1867937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The Vietnam War: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The War Ends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52843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  <a:latin typeface="Verdana" pitchFamily="-105" charset="0"/>
              </a:rPr>
              <a:t> 	</a:t>
            </a:r>
            <a:r>
              <a:rPr lang="en-US" sz="3600" dirty="0" smtClean="0">
                <a:solidFill>
                  <a:srgbClr val="FFFFFF"/>
                </a:solidFill>
                <a:latin typeface="Verdana" pitchFamily="-105" charset="0"/>
              </a:rPr>
              <a:t>President Nixon eventually ended U.S. involvement in Vietnam, but the war had lasting effects on the United States and in Southeast Asia</a:t>
            </a:r>
            <a:endParaRPr lang="en-US" sz="3600" b="1" dirty="0" smtClean="0">
              <a:solidFill>
                <a:srgbClr val="FFFFFF"/>
              </a:solidFill>
              <a:latin typeface="Verdana" charset="0"/>
            </a:endParaRPr>
          </a:p>
          <a:p>
            <a:pPr>
              <a:lnSpc>
                <a:spcPct val="150000"/>
              </a:lnSpc>
              <a:buNone/>
            </a:pPr>
            <a:endParaRPr lang="en-US" sz="3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Vietnamization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Strategy of turning over more of the fighting in Vietnam to the South Vietnamese while gradually bringing U.S. ground troops home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Hoped it would give South Vietnamese time to create a stable, non-Communist government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Widening the War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25" y="4077886"/>
            <a:ext cx="3645229" cy="278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U.S. forces began to slowly withdraw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Antiwar activists wanted an immediate end to the war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Nixon believed he had the backing of the </a:t>
            </a:r>
            <a:r>
              <a:rPr lang="en-US" sz="2800" b="1" dirty="0" smtClean="0">
                <a:solidFill>
                  <a:srgbClr val="FF0000"/>
                </a:solidFill>
              </a:rPr>
              <a:t>silent majority</a:t>
            </a:r>
            <a:r>
              <a:rPr lang="en-US" sz="2800" dirty="0" smtClean="0">
                <a:solidFill>
                  <a:srgbClr val="FFFFFF"/>
                </a:solidFill>
              </a:rPr>
              <a:t> of Americans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Widening the War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2300"/>
            <a:ext cx="3435700" cy="343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28729"/>
            <a:ext cx="9144000" cy="5629271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/>
              <a:t>Nixon was secretly expanding the war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/>
              <a:t>He ordered the bombing of Cambodia and renewed bombing of North Vietnam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/>
              <a:t>Sent troops into Cambodia and Laos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Widening the War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40" y="4768538"/>
            <a:ext cx="6415301" cy="208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05809"/>
            <a:ext cx="9144000" cy="5152191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U.S. supported France</a:t>
            </a:r>
          </a:p>
          <a:p>
            <a:pPr marL="342900" indent="-342900"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Unwilling to back the Vietminh because many were Communists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925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U.S. policies in Vietnam After </a:t>
            </a:r>
            <a:r>
              <a:rPr lang="en-US" sz="5200" u="sng" dirty="0" smtClean="0">
                <a:solidFill>
                  <a:schemeClr val="tx1"/>
                </a:solidFill>
              </a:rPr>
              <a:t>WWII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89" y="3318155"/>
            <a:ext cx="5351577" cy="3539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19-613-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9060"/>
            <a:ext cx="9144000" cy="5818940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/>
              <a:t>Kent State University in Ohio</a:t>
            </a:r>
          </a:p>
          <a:p>
            <a:pPr marL="579438" lvl="1" indent="-182563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4 students were killed and 9 injured</a:t>
            </a:r>
          </a:p>
          <a:p>
            <a:pPr marL="228600" indent="-228600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/>
              <a:t>Jackson State College in Mississippi</a:t>
            </a:r>
          </a:p>
          <a:p>
            <a:pPr marL="579438" lvl="1" indent="-182563">
              <a:spcBef>
                <a:spcPct val="50000"/>
              </a:spcBef>
              <a:spcAft>
                <a:spcPts val="6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2 students were killed and 9 wounded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Increasing Protests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74" y="3835400"/>
            <a:ext cx="3810000" cy="302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4511"/>
            <a:ext cx="9144000" cy="5703489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Polls showed that 50% of Americans opposed the war</a:t>
            </a:r>
          </a:p>
          <a:p>
            <a:pPr marL="228600" indent="-228600">
              <a:spcBef>
                <a:spcPct val="3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1969 - 250,000 protesters in Washington DC made up the largest antiwar demonstration in U.S. history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Increasing Protests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34" y="3238179"/>
            <a:ext cx="5222740" cy="361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9250"/>
            <a:ext cx="9144000" cy="5678750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Some antiwar groups turned to violent measures</a:t>
            </a:r>
          </a:p>
          <a:p>
            <a:pPr marL="228600" indent="-228600">
              <a:spcBef>
                <a:spcPct val="50000"/>
              </a:spcBef>
              <a:spcAft>
                <a:spcPts val="18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The Weathermen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Increasing Protests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66" y="5004045"/>
            <a:ext cx="4375334" cy="185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32541"/>
            <a:ext cx="4207477" cy="2825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264" y="2347719"/>
            <a:ext cx="3457264" cy="2376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b="1" dirty="0" smtClean="0">
                <a:solidFill>
                  <a:srgbClr val="FF0000"/>
                </a:solidFill>
              </a:rPr>
              <a:t>My Lai Massacre</a:t>
            </a:r>
          </a:p>
          <a:p>
            <a:pPr lvl="1">
              <a:spcAft>
                <a:spcPts val="600"/>
              </a:spcAft>
            </a:pPr>
            <a:r>
              <a:rPr lang="en-US" sz="3000" dirty="0" smtClean="0">
                <a:solidFill>
                  <a:srgbClr val="FFFFFF"/>
                </a:solidFill>
              </a:rPr>
              <a:t>U.S. troops killed at least 450 villagers while on a search-and-destroy mission</a:t>
            </a:r>
          </a:p>
          <a:p>
            <a:pPr lvl="1">
              <a:spcAft>
                <a:spcPts val="600"/>
              </a:spcAft>
            </a:pPr>
            <a:r>
              <a:rPr lang="en-US" sz="3000" dirty="0" smtClean="0">
                <a:solidFill>
                  <a:schemeClr val="tx1"/>
                </a:solidFill>
              </a:rPr>
              <a:t>No Vietcong were found</a:t>
            </a:r>
          </a:p>
          <a:p>
            <a:pPr lvl="1">
              <a:spcAft>
                <a:spcPts val="600"/>
              </a:spcAft>
            </a:pPr>
            <a:r>
              <a:rPr lang="en-US" sz="3000" dirty="0" smtClean="0">
                <a:solidFill>
                  <a:schemeClr val="tx1"/>
                </a:solidFill>
              </a:rPr>
              <a:t>Intensified divisions between war supporters and opponents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Increasing Protests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517" y="3883047"/>
            <a:ext cx="3955968" cy="2974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Pentagon Papers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Collection of secret government documents 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Traced the history of U.S. military involvement in Vietnam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Revealed the government had been misleading the American people about the war for years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Increasing Protests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6" y="4503969"/>
            <a:ext cx="3383039" cy="2354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474" y="4503969"/>
            <a:ext cx="2122143" cy="235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875" y="4105136"/>
            <a:ext cx="1803125" cy="27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53468"/>
            <a:ext cx="9144000" cy="560453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26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b="1" dirty="0" smtClean="0">
                <a:solidFill>
                  <a:srgbClr val="FF0000"/>
                </a:solidFill>
              </a:rPr>
              <a:t> Amendment</a:t>
            </a:r>
          </a:p>
          <a:p>
            <a:pPr marL="708660" lvl="1" indent="-342900">
              <a:spcBef>
                <a:spcPct val="50000"/>
              </a:spcBef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Lowered the voting age from 21 to 18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U.S. Involvement in Vietnam Ends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678" y="3950076"/>
            <a:ext cx="2424415" cy="2404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599"/>
            <a:ext cx="5715000" cy="383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800" dirty="0" smtClean="0"/>
              <a:t>Kissinger announced a breakthrough in the peace talks just weeks before the 1972 election</a:t>
            </a:r>
          </a:p>
          <a:p>
            <a:pPr marL="708660" lvl="1" indent="-342900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Helped Nixon win by a landslide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U.S. Involvement in Vietnam Ends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78" y="2894524"/>
            <a:ext cx="6554629" cy="383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9768"/>
            <a:ext cx="9144000" cy="579823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U.S. agreed to withdraw all of its troops and help rebuild Vietnam</a:t>
            </a: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Both sides agreed to release all </a:t>
            </a:r>
            <a:r>
              <a:rPr lang="en-US" sz="2800" dirty="0" err="1" smtClean="0">
                <a:solidFill>
                  <a:srgbClr val="FFFFFF"/>
                </a:solidFill>
              </a:rPr>
              <a:t>P.O.W.s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Did not settle the political future of South Vietnam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A Peace Agreement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76" y="4234924"/>
            <a:ext cx="3861827" cy="2623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82" y="4234924"/>
            <a:ext cx="3697274" cy="2623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87497"/>
            <a:ext cx="9144000" cy="567050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Two years after U.S. troops were withdrawn, North Vietnamese troops invaded South Vietnam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24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Vietnam was reunited under a Communist government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The Vietnam War’s Legacy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80" y="3092440"/>
            <a:ext cx="3039302" cy="376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742892"/>
            <a:ext cx="9144000" cy="5115108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Events:</a:t>
            </a:r>
          </a:p>
          <a:p>
            <a:pPr marL="708660" lvl="1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Communists seized China in 1949</a:t>
            </a:r>
          </a:p>
          <a:p>
            <a:pPr marL="708660" lvl="1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Communist North Korea invaded South Korea in 1950</a:t>
            </a:r>
          </a:p>
          <a:p>
            <a:pPr marL="708660" lvl="1" indent="-342900">
              <a:spcBef>
                <a:spcPct val="50000"/>
              </a:spcBef>
              <a:spcAft>
                <a:spcPts val="2400"/>
              </a:spcAft>
              <a:buFontTx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Communist-led revolts in Indonesia, Malaya, and the Philippines</a:t>
            </a:r>
          </a:p>
          <a:p>
            <a:endParaRPr lang="en-US" sz="2800" b="1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131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rgbClr val="3366FF"/>
                </a:solidFill>
              </a:rPr>
              <a:t>U.S. policies  in Vietnam After WWII</a:t>
            </a:r>
            <a:endParaRPr lang="en-US" sz="5200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87497"/>
            <a:ext cx="9144000" cy="567050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1975 -  Communist forces called the </a:t>
            </a:r>
            <a:r>
              <a:rPr lang="en-US" sz="2800" b="1" dirty="0" smtClean="0">
                <a:solidFill>
                  <a:srgbClr val="FF0000"/>
                </a:solidFill>
              </a:rPr>
              <a:t>Khmer Rouge </a:t>
            </a:r>
            <a:r>
              <a:rPr lang="en-US" sz="2800" dirty="0" smtClean="0">
                <a:solidFill>
                  <a:srgbClr val="FFFFFF"/>
                </a:solidFill>
              </a:rPr>
              <a:t>gained control of Cambodia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1979 - Vietnam forces invaded Cambodia and overthrew the Khmer Rouge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The Vietnam War’s Legacy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0" y="3884104"/>
            <a:ext cx="4186863" cy="2566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499" y="3884104"/>
            <a:ext cx="3714714" cy="2566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3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Over a million Vietnamese killed</a:t>
            </a:r>
          </a:p>
          <a:p>
            <a:pPr marL="228600" indent="-228600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Severe environmental damage from bombs and defoliants</a:t>
            </a:r>
          </a:p>
          <a:p>
            <a:pPr marL="228600" indent="-228600">
              <a:spcBef>
                <a:spcPct val="30000"/>
              </a:spcBef>
              <a:spcAft>
                <a:spcPts val="1200"/>
              </a:spcAft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More than 1.5 million South Vietnamese fled the country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524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u="sng" dirty="0" smtClean="0">
                <a:solidFill>
                  <a:srgbClr val="FF0000"/>
                </a:solidFill>
              </a:rPr>
              <a:t>The Legacy of the War – Southeast Asia</a:t>
            </a:r>
            <a:endParaRPr lang="en-US" sz="52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67" y="3995869"/>
            <a:ext cx="4197500" cy="2862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11194"/>
            <a:ext cx="9144000" cy="5546806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30000"/>
              </a:spcBef>
              <a:spcAft>
                <a:spcPts val="3000"/>
              </a:spcAft>
              <a:buFontTx/>
              <a:buChar char="•"/>
            </a:pPr>
            <a:r>
              <a:rPr lang="en-US" sz="2800" dirty="0" smtClean="0"/>
              <a:t>Experienced a negative reception upon return</a:t>
            </a:r>
          </a:p>
          <a:p>
            <a:pPr marL="228600" indent="-228600">
              <a:spcBef>
                <a:spcPct val="30000"/>
              </a:spcBef>
              <a:spcAft>
                <a:spcPts val="3000"/>
              </a:spcAft>
              <a:buFontTx/>
              <a:buChar char="•"/>
            </a:pPr>
            <a:r>
              <a:rPr lang="en-US" sz="2800" dirty="0" smtClean="0"/>
              <a:t>Trouble readjusting to civilian life (PTSD)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0000"/>
                </a:solidFill>
              </a:rPr>
              <a:t>The Legacy of the War - Veterans</a:t>
            </a:r>
            <a:endParaRPr lang="en-US" sz="52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45" y="3517900"/>
            <a:ext cx="2356131" cy="334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001" y="3517900"/>
            <a:ext cx="2438400" cy="334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0789"/>
            <a:ext cx="3216379" cy="281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74" y="5921240"/>
            <a:ext cx="622354" cy="22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91576"/>
            <a:ext cx="9144000" cy="5266424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U.S. failed to prevent Communists from taking over South Vietnam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Spent more than $150 billion on the war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Changed how many Americans viewed government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Congress passed the </a:t>
            </a:r>
            <a:r>
              <a:rPr lang="en-US" sz="2800" b="1" dirty="0" smtClean="0">
                <a:solidFill>
                  <a:srgbClr val="FF0000"/>
                </a:solidFill>
              </a:rPr>
              <a:t>War Powers Act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in 1973</a:t>
            </a: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hlinkClick r:id="rId3"/>
              </a:rPr>
              <a:t>*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hlinkClick r:id="rId4"/>
              </a:rPr>
              <a:t>*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52427"/>
          </a:xfrm>
        </p:spPr>
        <p:txBody>
          <a:bodyPr>
            <a:noAutofit/>
          </a:bodyPr>
          <a:lstStyle/>
          <a:p>
            <a:pPr algn="ctr"/>
            <a:r>
              <a:rPr lang="en-US" sz="4400" u="sng" dirty="0" smtClean="0">
                <a:solidFill>
                  <a:srgbClr val="FF0000"/>
                </a:solidFill>
              </a:rPr>
              <a:t>The Legacy of the War – Political Impact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764" y="4622800"/>
            <a:ext cx="1930400" cy="223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9-630-v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8067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PAGE 979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1C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2A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4A</a:t>
            </a:r>
          </a:p>
          <a:p>
            <a:pPr algn="ctr">
              <a:lnSpc>
                <a:spcPct val="150000"/>
              </a:lnSpc>
              <a:buNone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3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pitchFamily="-105" charset="0"/>
              </a:rPr>
              <a:t>Click on the window to start video</a:t>
            </a:r>
            <a:endParaRPr lang="en-US"/>
          </a:p>
        </p:txBody>
      </p:sp>
      <p:pic>
        <p:nvPicPr>
          <p:cNvPr id="87046" name="Picture 6" descr="/Users/matthewhische/Desktop/Holt PP (MAC) - US II/Ch29/hustvwfd_video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70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93943"/>
            <a:ext cx="9144000" cy="576405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b="1" dirty="0" smtClean="0">
                <a:solidFill>
                  <a:srgbClr val="FF0000"/>
                </a:solidFill>
              </a:rPr>
              <a:t>Domino theory</a:t>
            </a:r>
            <a:endParaRPr lang="en-US" sz="3000" dirty="0" smtClean="0"/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chemeClr val="tx1"/>
                </a:solidFill>
              </a:rPr>
              <a:t>Belief that communism would spread to neighboring countries if Vietnam fell to communism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/>
              <a:t>U.S. supported the French during the Vietnam War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/>
              <a:t>U.S. paid more than 75% of the cost of the war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chemeClr val="tx1"/>
                </a:solidFill>
              </a:rPr>
              <a:t>Vietnam After WWII</a:t>
            </a:r>
            <a:endParaRPr lang="en-US" sz="52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87" y="4663162"/>
            <a:ext cx="6217456" cy="219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93943"/>
            <a:ext cx="9144000" cy="576405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/>
              <a:t>French soldiers made a last stand at </a:t>
            </a:r>
            <a:r>
              <a:rPr lang="en-US" sz="3000" b="1" dirty="0" err="1" smtClean="0">
                <a:solidFill>
                  <a:srgbClr val="FF0000"/>
                </a:solidFill>
              </a:rPr>
              <a:t>Dien</a:t>
            </a:r>
            <a:r>
              <a:rPr lang="en-US" sz="3000" b="1" dirty="0" smtClean="0">
                <a:solidFill>
                  <a:srgbClr val="FF0000"/>
                </a:solidFill>
              </a:rPr>
              <a:t> Bien </a:t>
            </a:r>
            <a:r>
              <a:rPr lang="en-US" sz="3000" b="1" dirty="0" err="1" smtClean="0">
                <a:solidFill>
                  <a:srgbClr val="FF0000"/>
                </a:solidFill>
              </a:rPr>
              <a:t>Phu</a:t>
            </a:r>
            <a:endParaRPr lang="en-US" sz="3000" b="1" dirty="0" smtClean="0"/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/>
              <a:t>French forces hoped for a U.S. rescue</a:t>
            </a:r>
          </a:p>
          <a:p>
            <a:pPr marL="59436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3000" dirty="0" smtClean="0">
                <a:solidFill>
                  <a:srgbClr val="FFFFFF"/>
                </a:solidFill>
              </a:rPr>
              <a:t>Did not want to send U.S. soldiers to Asia so soon after Korea</a:t>
            </a: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endParaRPr lang="en-US" sz="2800" dirty="0" smtClean="0">
              <a:solidFill>
                <a:srgbClr val="003300"/>
              </a:solidFill>
              <a:latin typeface="Verdana" pitchFamily="-105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>
            <a:normAutofit/>
          </a:bodyPr>
          <a:lstStyle/>
          <a:p>
            <a:pPr algn="ctr"/>
            <a:r>
              <a:rPr lang="en-US" sz="5200" u="sng" dirty="0" smtClean="0">
                <a:solidFill>
                  <a:srgbClr val="FFFFFF"/>
                </a:solidFill>
              </a:rPr>
              <a:t>Vietnam After WWII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261" y="3819528"/>
            <a:ext cx="5059319" cy="2771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22866</TotalTime>
  <Words>1591</Words>
  <Application>Microsoft Office PowerPoint</Application>
  <PresentationFormat>On-screen Show (4:3)</PresentationFormat>
  <Paragraphs>406</Paragraphs>
  <Slides>76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Paper</vt:lpstr>
      <vt:lpstr>The Vietnam War: The War Develops</vt:lpstr>
      <vt:lpstr>Main Idea</vt:lpstr>
      <vt:lpstr>Southeast Asia’s Colonial History</vt:lpstr>
      <vt:lpstr>PowerPoint Presentation</vt:lpstr>
      <vt:lpstr>Colonial Vietnam</vt:lpstr>
      <vt:lpstr>U.S. policies in Vietnam After WWII</vt:lpstr>
      <vt:lpstr>U.S. policies  in Vietnam After WWII</vt:lpstr>
      <vt:lpstr>Vietnam After WWII</vt:lpstr>
      <vt:lpstr>Vietnam After WWII</vt:lpstr>
      <vt:lpstr>Vietnam After WWII</vt:lpstr>
      <vt:lpstr>The Geneva Conference</vt:lpstr>
      <vt:lpstr>PowerPoint Presentation</vt:lpstr>
      <vt:lpstr>Conflict Between North and South Vietnam</vt:lpstr>
      <vt:lpstr>Conflict Between North and South Vietnam</vt:lpstr>
      <vt:lpstr>Growing Conflict in Vietnam</vt:lpstr>
      <vt:lpstr>U.S. Involvement in Vietnam</vt:lpstr>
      <vt:lpstr>U.S. Involvement in Vietnam</vt:lpstr>
      <vt:lpstr>U.S. Involvement in Vietnam</vt:lpstr>
      <vt:lpstr>Increasing U.S. Involvement</vt:lpstr>
      <vt:lpstr>Increasing U.S. Involvement</vt:lpstr>
      <vt:lpstr>Increasing U.S. Involvement</vt:lpstr>
      <vt:lpstr>PowerPoint Presentation</vt:lpstr>
      <vt:lpstr>Chapter Questions</vt:lpstr>
      <vt:lpstr>The Vietnam War: U.S. Support of the War at Home and Abroad</vt:lpstr>
      <vt:lpstr>Main Idea</vt:lpstr>
      <vt:lpstr>U.S. Failed to Quickly win the War</vt:lpstr>
      <vt:lpstr>Weapons of the Air War</vt:lpstr>
      <vt:lpstr>U.S. Failed to Quickly win the War</vt:lpstr>
      <vt:lpstr>PowerPoint Presentation</vt:lpstr>
      <vt:lpstr>Difficult Ground War in Vietnam</vt:lpstr>
      <vt:lpstr>Difficult Ground War in Vietnam</vt:lpstr>
      <vt:lpstr>Declining Troop Morale</vt:lpstr>
      <vt:lpstr>U.S. Forces Mobilize</vt:lpstr>
      <vt:lpstr>PowerPoint Presentation</vt:lpstr>
      <vt:lpstr>U.S. Forces Mobilize</vt:lpstr>
      <vt:lpstr>Public Opinion of the War</vt:lpstr>
      <vt:lpstr>Public Opinion of the War</vt:lpstr>
      <vt:lpstr>Public Opinion of the War</vt:lpstr>
      <vt:lpstr>The Vietnam War: 1968 – A Turning Point</vt:lpstr>
      <vt:lpstr>Main Idea</vt:lpstr>
      <vt:lpstr>Tet Offensive</vt:lpstr>
      <vt:lpstr>Tet Offensive</vt:lpstr>
      <vt:lpstr>Tet Offensive</vt:lpstr>
      <vt:lpstr>Effects of Tet Offensive</vt:lpstr>
      <vt:lpstr>PowerPoint Presentation</vt:lpstr>
      <vt:lpstr>Effects of Tet Offensive</vt:lpstr>
      <vt:lpstr>Effects of Tet Offensive</vt:lpstr>
      <vt:lpstr>Searching for Solutions</vt:lpstr>
      <vt:lpstr>Searching for Solutions</vt:lpstr>
      <vt:lpstr>The Election of 1968</vt:lpstr>
      <vt:lpstr>The Democratic Convention</vt:lpstr>
      <vt:lpstr>The Democratic Convention</vt:lpstr>
      <vt:lpstr>The Election of 1968</vt:lpstr>
      <vt:lpstr>PowerPoint Presentation</vt:lpstr>
      <vt:lpstr>The Vietnam War: The War Ends</vt:lpstr>
      <vt:lpstr>Main Idea</vt:lpstr>
      <vt:lpstr>Widening the War</vt:lpstr>
      <vt:lpstr>Widening the War</vt:lpstr>
      <vt:lpstr>Widening the War</vt:lpstr>
      <vt:lpstr>PowerPoint Presentation</vt:lpstr>
      <vt:lpstr>Increasing Protests</vt:lpstr>
      <vt:lpstr>Increasing Protests</vt:lpstr>
      <vt:lpstr>Increasing Protests</vt:lpstr>
      <vt:lpstr>Increasing Protests</vt:lpstr>
      <vt:lpstr>Increasing Protests</vt:lpstr>
      <vt:lpstr>U.S. Involvement in Vietnam Ends</vt:lpstr>
      <vt:lpstr>U.S. Involvement in Vietnam Ends</vt:lpstr>
      <vt:lpstr>A Peace Agreement</vt:lpstr>
      <vt:lpstr>The Vietnam War’s Legacy</vt:lpstr>
      <vt:lpstr>The Vietnam War’s Legacy</vt:lpstr>
      <vt:lpstr>The Legacy of the War – Southeast Asia</vt:lpstr>
      <vt:lpstr>The Legacy of the War - Veterans</vt:lpstr>
      <vt:lpstr>The Legacy of the War – Political Impact</vt:lpstr>
      <vt:lpstr>PowerPoint Presentation</vt:lpstr>
      <vt:lpstr>Chapter Questions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524</cp:revision>
  <cp:lastPrinted>2014-05-15T00:45:45Z</cp:lastPrinted>
  <dcterms:created xsi:type="dcterms:W3CDTF">2014-05-15T01:05:56Z</dcterms:created>
  <dcterms:modified xsi:type="dcterms:W3CDTF">2016-05-13T10:44:04Z</dcterms:modified>
</cp:coreProperties>
</file>