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1"/>
  </p:sldMasterIdLst>
  <p:handoutMasterIdLst>
    <p:handoutMasterId r:id="rId43"/>
  </p:handoutMasterIdLst>
  <p:sldIdLst>
    <p:sldId id="357" r:id="rId2"/>
    <p:sldId id="867" r:id="rId3"/>
    <p:sldId id="1066" r:id="rId4"/>
    <p:sldId id="1072" r:id="rId5"/>
    <p:sldId id="1076" r:id="rId6"/>
    <p:sldId id="1094" r:id="rId7"/>
    <p:sldId id="1096" r:id="rId8"/>
    <p:sldId id="1075" r:id="rId9"/>
    <p:sldId id="1069" r:id="rId10"/>
    <p:sldId id="1068" r:id="rId11"/>
    <p:sldId id="1071" r:id="rId12"/>
    <p:sldId id="1042" r:id="rId13"/>
    <p:sldId id="1070" r:id="rId14"/>
    <p:sldId id="983" r:id="rId15"/>
    <p:sldId id="917" r:id="rId16"/>
    <p:sldId id="1101" r:id="rId17"/>
    <p:sldId id="1102" r:id="rId18"/>
    <p:sldId id="1041" r:id="rId19"/>
    <p:sldId id="1080" r:id="rId20"/>
    <p:sldId id="1103" r:id="rId21"/>
    <p:sldId id="1082" r:id="rId22"/>
    <p:sldId id="1085" r:id="rId23"/>
    <p:sldId id="1086" r:id="rId24"/>
    <p:sldId id="1079" r:id="rId25"/>
    <p:sldId id="1043" r:id="rId26"/>
    <p:sldId id="1078" r:id="rId27"/>
    <p:sldId id="936" r:id="rId28"/>
    <p:sldId id="937" r:id="rId29"/>
    <p:sldId id="1092" r:id="rId30"/>
    <p:sldId id="1106" r:id="rId31"/>
    <p:sldId id="1107" r:id="rId32"/>
    <p:sldId id="1117" r:id="rId33"/>
    <p:sldId id="1108" r:id="rId34"/>
    <p:sldId id="1121" r:id="rId35"/>
    <p:sldId id="1112" r:id="rId36"/>
    <p:sldId id="1118" r:id="rId37"/>
    <p:sldId id="1119" r:id="rId38"/>
    <p:sldId id="1115" r:id="rId39"/>
    <p:sldId id="1046" r:id="rId40"/>
    <p:sldId id="1047" r:id="rId41"/>
    <p:sldId id="104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ct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FC359912-2B03-C647-B549-D94E3CB8CA0D}" type="datetimeFigureOut">
              <a:rPr lang="en-US" smtClean="0"/>
              <a:pPr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tthewhische\Desktop\Holt%20PP%20(MAC)%20-%20US%20II\Ch19\husfwpfd_video.mo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080112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From War to Peace: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Postwar Havoc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122363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Limiting Immigration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06513"/>
            <a:ext cx="9144000" cy="5551487"/>
          </a:xfrm>
        </p:spPr>
        <p:txBody>
          <a:bodyPr/>
          <a:lstStyle/>
          <a:p>
            <a:pPr marL="350838" indent="-233363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The rise of </a:t>
            </a:r>
            <a:r>
              <a:rPr lang="en-US" sz="2800" b="1" dirty="0" smtClean="0">
                <a:solidFill>
                  <a:srgbClr val="921F07"/>
                </a:solidFill>
              </a:rPr>
              <a:t>nativism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  <a:p>
            <a:pPr marL="646113" lvl="1" indent="-233363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Distrust of foreigners</a:t>
            </a:r>
          </a:p>
          <a:p>
            <a:pPr marL="646113" lvl="1" indent="-233363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Targeted newer arrivals from Southern and Eastern Europe</a:t>
            </a:r>
          </a:p>
          <a:p>
            <a:pPr marL="928688" lvl="2" indent="-233363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Catholics and Jews</a:t>
            </a:r>
          </a:p>
          <a:p>
            <a:pPr marL="646113" lvl="1" indent="-233363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Pushed for immigration restrictions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465" y="3476512"/>
            <a:ext cx="2901535" cy="3381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104900"/>
          </a:xfrm>
        </p:spPr>
        <p:txBody>
          <a:bodyPr/>
          <a:lstStyle/>
          <a:p>
            <a:r>
              <a:rPr lang="en-US" sz="4700" u="sng" dirty="0" smtClean="0">
                <a:solidFill>
                  <a:srgbClr val="0000FF"/>
                </a:solidFill>
              </a:rPr>
              <a:t>Reactions to Immigration</a:t>
            </a:r>
            <a:endParaRPr lang="en-US" sz="47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76388"/>
            <a:ext cx="5338763" cy="5281612"/>
          </a:xfrm>
        </p:spPr>
        <p:txBody>
          <a:bodyPr/>
          <a:lstStyle/>
          <a:p>
            <a:pPr marL="169863" indent="-169863">
              <a:spcBef>
                <a:spcPct val="50000"/>
              </a:spcBef>
              <a:spcAft>
                <a:spcPts val="5400"/>
              </a:spcAft>
              <a:buFont typeface="Times" charset="0"/>
              <a:buChar char="•"/>
            </a:pPr>
            <a:r>
              <a:rPr lang="en-US" sz="3000" dirty="0" smtClean="0"/>
              <a:t>A 1921 law established a quota of immigrants to be allowed into the U.S.</a:t>
            </a:r>
          </a:p>
          <a:p>
            <a:pPr marL="169863" indent="-169863">
              <a:spcBef>
                <a:spcPct val="50000"/>
              </a:spcBef>
              <a:spcAft>
                <a:spcPts val="5400"/>
              </a:spcAft>
              <a:buFont typeface="Times" charset="0"/>
              <a:buChar char="•"/>
            </a:pPr>
            <a:r>
              <a:rPr lang="en-US" sz="3000" dirty="0" smtClean="0"/>
              <a:t>The National Origins Act of 1924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310" y="1382467"/>
            <a:ext cx="3805690" cy="5475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9-274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276" y="0"/>
            <a:ext cx="6544837" cy="6858000"/>
          </a:xfrm>
          <a:prstGeom prst="rect">
            <a:avLst/>
          </a:prstGeom>
          <a:noFill/>
        </p:spPr>
      </p:pic>
      <p:sp>
        <p:nvSpPr>
          <p:cNvPr id="35846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38213"/>
          </a:xfrm>
        </p:spPr>
        <p:txBody>
          <a:bodyPr/>
          <a:lstStyle/>
          <a:p>
            <a:r>
              <a:rPr lang="en-US" sz="4700" u="sng" dirty="0" smtClean="0">
                <a:solidFill>
                  <a:srgbClr val="0000FF"/>
                </a:solidFill>
              </a:rPr>
              <a:t>REACTIONS TO IMMIGRATION</a:t>
            </a:r>
            <a:endParaRPr lang="en-US" sz="47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0300"/>
            <a:ext cx="9144000" cy="5727700"/>
          </a:xfrm>
        </p:spPr>
        <p:txBody>
          <a:bodyPr>
            <a:normAutofit/>
          </a:bodyPr>
          <a:lstStyle/>
          <a:p>
            <a:pPr marL="119063" indent="-119063">
              <a:lnSpc>
                <a:spcPct val="11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Revival of the Ku Klux Klan (KKK)</a:t>
            </a:r>
          </a:p>
          <a:p>
            <a:pPr marL="414338" lvl="1" indent="-119063">
              <a:lnSpc>
                <a:spcPct val="11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Moved from the South into other parts of the country</a:t>
            </a:r>
          </a:p>
          <a:p>
            <a:pPr marL="414338" lvl="1" indent="-119063">
              <a:lnSpc>
                <a:spcPct val="11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Targeted African Americans, Jews, Catholics, radicals</a:t>
            </a:r>
          </a:p>
          <a:p>
            <a:pPr marL="414338" lvl="1" indent="-119063">
              <a:lnSpc>
                <a:spcPct val="11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“Native white, Protestant supremacy”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466" y="3907964"/>
            <a:ext cx="5089399" cy="2950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04200"/>
            <a:ext cx="91440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From war to peace: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A new Economic Era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446229"/>
            <a:ext cx="8692471" cy="54117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New products, new industries, and new ways of doing business expanded the economy in the 1920s, although not everyone shared in the prosperity.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39813"/>
          </a:xfrm>
        </p:spPr>
        <p:txBody>
          <a:bodyPr/>
          <a:lstStyle/>
          <a:p>
            <a:r>
              <a:rPr lang="en-US" sz="4100" u="sng" dirty="0" smtClean="0">
                <a:solidFill>
                  <a:srgbClr val="0000FF"/>
                </a:solidFill>
              </a:rPr>
              <a:t>ford Revolutionizes Industry</a:t>
            </a:r>
            <a:endParaRPr lang="en-US" sz="41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60475"/>
            <a:ext cx="9144000" cy="5597525"/>
          </a:xfrm>
        </p:spPr>
        <p:txBody>
          <a:bodyPr>
            <a:normAutofit/>
          </a:bodyPr>
          <a:lstStyle/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sz="3000" dirty="0" smtClean="0"/>
              <a:t>The first cars appeared in the U.S. in the 1800s, but only the rich could buy them </a:t>
            </a:r>
          </a:p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sz="3000" b="1" dirty="0" smtClean="0">
                <a:solidFill>
                  <a:schemeClr val="bg1"/>
                </a:solidFill>
              </a:rPr>
              <a:t>Henry Ford</a:t>
            </a:r>
            <a:endParaRPr lang="en-US" sz="3000" dirty="0" smtClean="0">
              <a:solidFill>
                <a:schemeClr val="tx1"/>
              </a:solidFill>
            </a:endParaRPr>
          </a:p>
          <a:p>
            <a:pPr marL="461963" lvl="1" indent="-166688">
              <a:spcBef>
                <a:spcPct val="40000"/>
              </a:spcBef>
              <a:buFontTx/>
              <a:buChar char="•"/>
            </a:pPr>
            <a:r>
              <a:rPr lang="en-US" sz="3000" dirty="0" smtClean="0"/>
              <a:t>1908 - the Model T</a:t>
            </a: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841" y="2595796"/>
            <a:ext cx="4999158" cy="426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39813"/>
          </a:xfrm>
        </p:spPr>
        <p:txBody>
          <a:bodyPr/>
          <a:lstStyle/>
          <a:p>
            <a:r>
              <a:rPr lang="en-US" sz="4100" u="sng" dirty="0" smtClean="0">
                <a:solidFill>
                  <a:srgbClr val="0000FF"/>
                </a:solidFill>
              </a:rPr>
              <a:t>ford Revolutionizes Industry</a:t>
            </a:r>
            <a:endParaRPr lang="en-US" sz="41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60475"/>
            <a:ext cx="6076950" cy="5597525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000" b="1" dirty="0" smtClean="0">
                <a:solidFill>
                  <a:schemeClr val="bg1"/>
                </a:solidFill>
              </a:rPr>
              <a:t>Assembly line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</a:p>
          <a:p>
            <a:pPr lvl="1">
              <a:spcAft>
                <a:spcPts val="1800"/>
              </a:spcAft>
            </a:pPr>
            <a:r>
              <a:rPr lang="en-US" sz="3000" dirty="0" smtClean="0"/>
              <a:t>Production system in which the item being built moves along a conveyor belt to workstations that usually require simple skills</a:t>
            </a:r>
          </a:p>
          <a:p>
            <a:pPr marL="166688" indent="-117475">
              <a:spcBef>
                <a:spcPct val="40000"/>
              </a:spcBef>
              <a:spcAft>
                <a:spcPts val="1800"/>
              </a:spcAft>
              <a:buFontTx/>
              <a:buChar char="•"/>
            </a:pPr>
            <a:r>
              <a:rPr lang="en-US" sz="3000" dirty="0" smtClean="0"/>
              <a:t> Interchangeable parts</a:t>
            </a:r>
          </a:p>
          <a:p>
            <a:pPr marL="166688" indent="-117475">
              <a:spcBef>
                <a:spcPct val="40000"/>
              </a:spcBef>
              <a:spcAft>
                <a:spcPts val="1800"/>
              </a:spcAft>
              <a:buFontTx/>
              <a:buChar char="•"/>
            </a:pPr>
            <a:r>
              <a:rPr lang="en-US" sz="3000" dirty="0" smtClean="0"/>
              <a:t> Make products identical and simple</a:t>
            </a:r>
          </a:p>
          <a:p>
            <a:pPr marL="166688" indent="-166688">
              <a:spcBef>
                <a:spcPct val="40000"/>
              </a:spcBef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565" y="1724351"/>
            <a:ext cx="3067435" cy="4290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9-278-close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4821" name="Rectangle 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747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The Effects on industry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9350"/>
            <a:ext cx="5805488" cy="5708650"/>
          </a:xfrm>
        </p:spPr>
        <p:txBody>
          <a:bodyPr>
            <a:normAutofit/>
          </a:bodyPr>
          <a:lstStyle/>
          <a:p>
            <a:pPr marL="350838" indent="-233363">
              <a:spcAft>
                <a:spcPts val="1800"/>
              </a:spcAft>
              <a:buFont typeface="Times" charset="0"/>
              <a:buChar char="•"/>
            </a:pPr>
            <a:r>
              <a:rPr lang="en-US" sz="3000" dirty="0" smtClean="0">
                <a:solidFill>
                  <a:schemeClr val="tx1"/>
                </a:solidFill>
              </a:rPr>
              <a:t>Other industries learned from Ford’s ideas</a:t>
            </a:r>
          </a:p>
          <a:p>
            <a:pPr marL="646113" lvl="1" indent="-233363">
              <a:spcAft>
                <a:spcPts val="1800"/>
              </a:spcAft>
              <a:buFont typeface="Times" charset="0"/>
              <a:buChar char="•"/>
            </a:pPr>
            <a:r>
              <a:rPr lang="en-US" sz="3000" dirty="0" smtClean="0">
                <a:solidFill>
                  <a:schemeClr val="tx1"/>
                </a:solidFill>
              </a:rPr>
              <a:t>More competition</a:t>
            </a:r>
          </a:p>
          <a:p>
            <a:pPr marL="928688" lvl="2" indent="-233363">
              <a:spcAft>
                <a:spcPts val="1800"/>
              </a:spcAft>
              <a:buFont typeface="Times" charset="0"/>
              <a:buChar char="•"/>
            </a:pPr>
            <a:r>
              <a:rPr lang="en-US" sz="3000" dirty="0" smtClean="0">
                <a:solidFill>
                  <a:schemeClr val="tx1"/>
                </a:solidFill>
              </a:rPr>
              <a:t>General Motors and Chrysler</a:t>
            </a:r>
          </a:p>
          <a:p>
            <a:pPr marL="646113" lvl="1" indent="-233363">
              <a:spcAft>
                <a:spcPts val="1800"/>
              </a:spcAft>
              <a:buFont typeface="Times" charset="0"/>
              <a:buChar char="•"/>
            </a:pPr>
            <a:r>
              <a:rPr lang="en-US" sz="3000" dirty="0" smtClean="0"/>
              <a:t>Raised </a:t>
            </a:r>
            <a:r>
              <a:rPr lang="en-US" sz="3000" b="1" dirty="0" smtClean="0"/>
              <a:t>productivity</a:t>
            </a:r>
            <a:r>
              <a:rPr lang="en-US" sz="3000" dirty="0" smtClean="0"/>
              <a:t> </a:t>
            </a:r>
          </a:p>
          <a:p>
            <a:pPr marL="928688" lvl="2" indent="-233363">
              <a:spcAft>
                <a:spcPts val="1800"/>
              </a:spcAft>
              <a:buFont typeface="Times" charset="0"/>
              <a:buChar char="•"/>
            </a:pPr>
            <a:r>
              <a:rPr lang="en-US" sz="3000" dirty="0" smtClean="0"/>
              <a:t>Measure of output per unit of input (like labor)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878" y="1838971"/>
            <a:ext cx="3775122" cy="2831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409146"/>
            <a:ext cx="8692471" cy="54488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Although the end of World War I brought peace, it did not ease the minds of many Americans, who found much to fear in the postwar years.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747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The Effects on industry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9350"/>
            <a:ext cx="9144000" cy="5708650"/>
          </a:xfrm>
        </p:spPr>
        <p:txBody>
          <a:bodyPr>
            <a:normAutofit/>
          </a:bodyPr>
          <a:lstStyle/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r>
              <a:rPr lang="en-US" sz="3000" b="1" dirty="0" smtClean="0">
                <a:solidFill>
                  <a:srgbClr val="921F07"/>
                </a:solidFill>
              </a:rPr>
              <a:t>Welfare capitalism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</a:p>
          <a:p>
            <a:pPr marL="646113" lvl="1" indent="-233363">
              <a:spcAft>
                <a:spcPts val="2400"/>
              </a:spcAft>
              <a:buFont typeface="Times" charset="0"/>
              <a:buChar char="•"/>
            </a:pPr>
            <a:r>
              <a:rPr lang="en-US" sz="3000" dirty="0" smtClean="0"/>
              <a:t>System in which companies provide benefits to employees to promote worker satisfaction and loyalty (and accept lower pay)</a:t>
            </a:r>
          </a:p>
          <a:p>
            <a:pPr marL="928688" lvl="2" indent="-233363">
              <a:spcAft>
                <a:spcPts val="2400"/>
              </a:spcAft>
              <a:buFont typeface="Times" charset="0"/>
              <a:buChar char="•"/>
            </a:pPr>
            <a:r>
              <a:rPr lang="en-US" sz="3000" dirty="0" smtClean="0"/>
              <a:t>Company-paid pensions </a:t>
            </a:r>
          </a:p>
          <a:p>
            <a:pPr marL="928688" lvl="2" indent="-233363">
              <a:spcAft>
                <a:spcPts val="2400"/>
              </a:spcAft>
              <a:buFont typeface="Times" charset="0"/>
              <a:buChar char="•"/>
            </a:pPr>
            <a:r>
              <a:rPr lang="en-US" sz="3000" dirty="0" smtClean="0"/>
              <a:t>Recreation programs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913" y="3313510"/>
            <a:ext cx="2293602" cy="2831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30288"/>
          </a:xfrm>
        </p:spPr>
        <p:txBody>
          <a:bodyPr/>
          <a:lstStyle/>
          <a:p>
            <a:r>
              <a:rPr lang="en-US" sz="4600" u="sng" dirty="0" smtClean="0">
                <a:solidFill>
                  <a:srgbClr val="0000FF"/>
                </a:solidFill>
              </a:rPr>
              <a:t>Industry Changes Society</a:t>
            </a:r>
            <a:endParaRPr lang="en-US" sz="46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14438"/>
            <a:ext cx="9144000" cy="5643562"/>
          </a:xfrm>
        </p:spPr>
        <p:txBody>
          <a:bodyPr/>
          <a:lstStyle/>
          <a:p>
            <a:pPr marL="342900" indent="-342900"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Demand for steel, rubber, glass, and other car materials soared</a:t>
            </a:r>
          </a:p>
          <a:p>
            <a:pPr marL="231775" indent="-231775"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sz="2600" dirty="0" smtClean="0">
                <a:solidFill>
                  <a:srgbClr val="FFFFFF"/>
                </a:solidFill>
              </a:rPr>
              <a:t>Grow of cities </a:t>
            </a:r>
          </a:p>
          <a:p>
            <a:pPr marL="231775" indent="-231775"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sz="2600" dirty="0" smtClean="0"/>
              <a:t>Growth </a:t>
            </a:r>
            <a:r>
              <a:rPr lang="en-US" sz="2600" dirty="0" smtClean="0"/>
              <a:t>of the </a:t>
            </a:r>
            <a:r>
              <a:rPr lang="en-US" sz="2600" b="1" dirty="0" smtClean="0">
                <a:solidFill>
                  <a:srgbClr val="921F07"/>
                </a:solidFill>
              </a:rPr>
              <a:t>suburbs</a:t>
            </a:r>
          </a:p>
          <a:p>
            <a:pPr marL="0" indent="0">
              <a:spcBef>
                <a:spcPct val="50000"/>
              </a:spcBef>
              <a:spcAft>
                <a:spcPts val="1200"/>
              </a:spcAft>
              <a:buNone/>
            </a:pPr>
            <a:endParaRPr lang="en-US" sz="2600" dirty="0" smtClean="0">
              <a:solidFill>
                <a:srgbClr val="FFFFFF"/>
              </a:solidFill>
            </a:endParaRPr>
          </a:p>
          <a:p>
            <a:pPr marL="231775" indent="-231775">
              <a:lnSpc>
                <a:spcPct val="90000"/>
              </a:lnSpc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sz="2600" dirty="0" smtClean="0"/>
              <a:t>Freedom to travel by car produced a new tourism industry</a:t>
            </a:r>
          </a:p>
          <a:p>
            <a:pPr marL="527050" lvl="1" indent="-231775">
              <a:lnSpc>
                <a:spcPct val="90000"/>
              </a:lnSpc>
              <a:spcBef>
                <a:spcPct val="50000"/>
              </a:spcBef>
              <a:spcAft>
                <a:spcPts val="1200"/>
              </a:spcAft>
              <a:buFontTx/>
              <a:buChar char="•"/>
            </a:pPr>
            <a:r>
              <a:rPr lang="en-US" sz="2600" dirty="0" smtClean="0"/>
              <a:t>Auto repair shops, filling stations, motels, restaurants</a:t>
            </a:r>
          </a:p>
          <a:p>
            <a:pPr marL="231775" indent="-231775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77" y="1746739"/>
            <a:ext cx="4431323" cy="2636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8265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The new consumer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22363"/>
            <a:ext cx="9144000" cy="573563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During the 1920s, an explosion of new products, experiences, and forms of communication stimulated the economy</a:t>
            </a:r>
          </a:p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Electrical </a:t>
            </a:r>
            <a:r>
              <a:rPr lang="en-US" sz="2800" dirty="0" smtClean="0"/>
              <a:t>appliances</a:t>
            </a:r>
          </a:p>
          <a:p>
            <a:pPr marL="465138" lvl="1" indent="-169863"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Refrigerators, vacuum cleaners, radio </a:t>
            </a:r>
          </a:p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The first passenger airplanes</a:t>
            </a: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700" y="2985853"/>
            <a:ext cx="2273300" cy="3872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923" y="3856892"/>
            <a:ext cx="2021034" cy="3001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71" y="4407877"/>
            <a:ext cx="3877506" cy="2344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6520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The new consumer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04913"/>
            <a:ext cx="9144000" cy="5653087"/>
          </a:xfrm>
        </p:spPr>
        <p:txBody>
          <a:bodyPr/>
          <a:lstStyle/>
          <a:p>
            <a:pPr marL="119063" indent="-119063">
              <a:lnSpc>
                <a:spcPct val="11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Persuasive advertising </a:t>
            </a:r>
            <a:endParaRPr lang="en-US" sz="2800" dirty="0" smtClean="0"/>
          </a:p>
          <a:p>
            <a:pPr marL="119063" indent="-119063">
              <a:lnSpc>
                <a:spcPct val="11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Advertisers </a:t>
            </a:r>
            <a:r>
              <a:rPr lang="en-US" sz="2800" dirty="0" smtClean="0">
                <a:solidFill>
                  <a:srgbClr val="FFFFFF"/>
                </a:solidFill>
              </a:rPr>
              <a:t>paid for space in publications and sponsored shows</a:t>
            </a:r>
          </a:p>
          <a:p>
            <a:pPr marL="119063" indent="-119063">
              <a:lnSpc>
                <a:spcPct val="11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Ads gave products wide exposure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65" y="3902158"/>
            <a:ext cx="2098974" cy="2955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499" y="3902158"/>
            <a:ext cx="2527300" cy="2955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181" y="3902158"/>
            <a:ext cx="2261528" cy="2955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788988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New ways to pay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63613"/>
            <a:ext cx="7035800" cy="5894387"/>
          </a:xfrm>
        </p:spPr>
        <p:txBody>
          <a:bodyPr>
            <a:normAutofit/>
          </a:bodyPr>
          <a:lstStyle/>
          <a:p>
            <a:pPr>
              <a:spcBef>
                <a:spcPct val="4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Installment </a:t>
            </a:r>
            <a:r>
              <a:rPr lang="en-US" sz="2800" b="1" dirty="0" smtClean="0">
                <a:solidFill>
                  <a:schemeClr val="bg1"/>
                </a:solidFill>
              </a:rPr>
              <a:t>buying</a:t>
            </a:r>
            <a:endParaRPr lang="en-US" sz="2800" dirty="0" smtClean="0">
              <a:solidFill>
                <a:srgbClr val="FFFFFF"/>
              </a:solidFill>
            </a:endParaRPr>
          </a:p>
          <a:p>
            <a:pPr lvl="1">
              <a:spcBef>
                <a:spcPct val="40000"/>
              </a:spcBef>
            </a:pPr>
            <a:r>
              <a:rPr lang="en-US" sz="2800" dirty="0" smtClean="0"/>
              <a:t>Paying for an item over time in small payments</a:t>
            </a:r>
          </a:p>
          <a:p>
            <a:pPr>
              <a:spcBef>
                <a:spcPct val="40000"/>
              </a:spcBef>
            </a:pPr>
            <a:r>
              <a:rPr lang="en-US" sz="2800" b="1" dirty="0" smtClean="0">
                <a:solidFill>
                  <a:srgbClr val="921F07"/>
                </a:solidFill>
              </a:rPr>
              <a:t>Credit</a:t>
            </a:r>
            <a:endParaRPr lang="en-US" sz="2800" dirty="0" smtClean="0">
              <a:solidFill>
                <a:srgbClr val="FFFFFF"/>
              </a:solidFill>
            </a:endParaRPr>
          </a:p>
          <a:p>
            <a:pPr lvl="1">
              <a:spcBef>
                <a:spcPct val="40000"/>
              </a:spcBef>
            </a:pPr>
            <a:r>
              <a:rPr lang="en-US" sz="2800" dirty="0" smtClean="0"/>
              <a:t>Borrowing money to make purchases</a:t>
            </a:r>
          </a:p>
          <a:p>
            <a:pPr>
              <a:spcBef>
                <a:spcPct val="40000"/>
              </a:spcBef>
            </a:pPr>
            <a:r>
              <a:rPr lang="en-US" sz="2800" dirty="0" smtClean="0"/>
              <a:t>By the end of the decade, 90 percent of durable goods were bought on credit</a:t>
            </a:r>
          </a:p>
          <a:p>
            <a:pPr>
              <a:spcBef>
                <a:spcPct val="40000"/>
              </a:spcBef>
            </a:pPr>
            <a:r>
              <a:rPr lang="en-US" sz="2800" dirty="0" smtClean="0"/>
              <a:t>Advertisers encouraged the use of credit</a:t>
            </a:r>
          </a:p>
          <a:p>
            <a:pPr>
              <a:spcBef>
                <a:spcPct val="40000"/>
              </a:spcBef>
            </a:pPr>
            <a:endParaRPr lang="en-US" sz="2800" dirty="0" smtClean="0">
              <a:solidFill>
                <a:srgbClr val="0033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878" y="2185437"/>
            <a:ext cx="2340122" cy="3383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9-280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93775"/>
          </a:xfrm>
        </p:spPr>
        <p:txBody>
          <a:bodyPr/>
          <a:lstStyle/>
          <a:p>
            <a:r>
              <a:rPr lang="en-US" sz="4500" u="sng" dirty="0" smtClean="0">
                <a:solidFill>
                  <a:srgbClr val="0000FF"/>
                </a:solidFill>
              </a:rPr>
              <a:t>Weaknesses in the economy</a:t>
            </a:r>
            <a:endParaRPr lang="en-US" sz="45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57275"/>
            <a:ext cx="9144000" cy="5800725"/>
          </a:xfrm>
        </p:spPr>
        <p:txBody>
          <a:bodyPr/>
          <a:lstStyle/>
          <a:p>
            <a:r>
              <a:rPr lang="en-US" sz="2800" dirty="0" smtClean="0"/>
              <a:t>Many Americans suffered </a:t>
            </a:r>
            <a:r>
              <a:rPr lang="en-US" sz="2800" dirty="0" smtClean="0"/>
              <a:t>in </a:t>
            </a:r>
            <a:r>
              <a:rPr lang="en-US" sz="2800" dirty="0" smtClean="0"/>
              <a:t>the postwar period</a:t>
            </a:r>
          </a:p>
          <a:p>
            <a:pPr marL="169863" indent="-169863">
              <a:spcBef>
                <a:spcPct val="50000"/>
              </a:spcBef>
              <a:buFontTx/>
              <a:buChar char="•"/>
            </a:pPr>
            <a:r>
              <a:rPr lang="en-US" sz="2800" dirty="0" smtClean="0"/>
              <a:t>American farmers: </a:t>
            </a:r>
          </a:p>
          <a:p>
            <a:pPr marL="465138" lvl="1" indent="-169863">
              <a:spcBef>
                <a:spcPct val="50000"/>
              </a:spcBef>
              <a:buFontTx/>
              <a:buChar char="•"/>
            </a:pPr>
            <a:r>
              <a:rPr lang="en-US" sz="2800" dirty="0" smtClean="0"/>
              <a:t>Demand for goods slowed </a:t>
            </a:r>
          </a:p>
          <a:p>
            <a:pPr marL="465138" lvl="1" indent="-169863">
              <a:spcBef>
                <a:spcPct val="50000"/>
              </a:spcBef>
              <a:buFontTx/>
              <a:buChar char="•"/>
            </a:pPr>
            <a:r>
              <a:rPr lang="en-US" sz="2800" dirty="0" smtClean="0"/>
              <a:t>Competition from Europe reemerged</a:t>
            </a:r>
          </a:p>
          <a:p>
            <a:pPr marL="461963" lvl="1" indent="-166688">
              <a:spcBef>
                <a:spcPct val="50000"/>
              </a:spcBef>
              <a:buFontTx/>
              <a:buChar char="•"/>
            </a:pPr>
            <a:r>
              <a:rPr lang="en-US" sz="2600" dirty="0" smtClean="0"/>
              <a:t>Natural </a:t>
            </a:r>
            <a:r>
              <a:rPr lang="en-US" sz="2600" dirty="0" smtClean="0"/>
              <a:t>Disasters</a:t>
            </a:r>
          </a:p>
          <a:p>
            <a:pPr marL="461963" lvl="1" indent="-166688">
              <a:spcBef>
                <a:spcPct val="50000"/>
              </a:spcBef>
              <a:buFontTx/>
              <a:buChar char="•"/>
            </a:pPr>
            <a:r>
              <a:rPr lang="en-US" sz="2600" dirty="0" smtClean="0"/>
              <a:t>Land </a:t>
            </a:r>
            <a:r>
              <a:rPr lang="en-US" sz="2600" dirty="0" smtClean="0"/>
              <a:t>speculation boom came to a sudden end</a:t>
            </a:r>
          </a:p>
          <a:p>
            <a:pPr marL="166688" indent="-166688">
              <a:spcBef>
                <a:spcPct val="50000"/>
              </a:spcBef>
              <a:buFontTx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169863" indent="-169863">
              <a:spcBef>
                <a:spcPct val="50000"/>
              </a:spcBef>
              <a:buFontTx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30" y="4701984"/>
            <a:ext cx="2298886" cy="2156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615" y="4712677"/>
            <a:ext cx="3382339" cy="2092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14831"/>
            <a:ext cx="9144000" cy="2343169"/>
          </a:xfrm>
        </p:spPr>
        <p:txBody>
          <a:bodyPr>
            <a:noAutofit/>
          </a:bodyPr>
          <a:lstStyle/>
          <a:p>
            <a:pPr algn="ctr"/>
            <a:r>
              <a:rPr lang="en-US" sz="5200" dirty="0" smtClean="0">
                <a:solidFill>
                  <a:srgbClr val="FF0000"/>
                </a:solidFill>
              </a:rPr>
              <a:t>From War to Peace:</a:t>
            </a:r>
            <a:br>
              <a:rPr lang="en-US" sz="5200" dirty="0" smtClean="0">
                <a:solidFill>
                  <a:srgbClr val="FF0000"/>
                </a:solidFill>
              </a:rPr>
            </a:br>
            <a:r>
              <a:rPr lang="en-US" sz="5200" dirty="0" smtClean="0">
                <a:solidFill>
                  <a:srgbClr val="FF0000"/>
                </a:solidFill>
              </a:rPr>
              <a:t>The Harding and Coolidge Presidencies</a:t>
            </a:r>
            <a:endParaRPr lang="en-US" sz="5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372064"/>
            <a:ext cx="8692471" cy="54859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nation’s desire for normalcy and its support for American business was reflecting in two successive presidents it chose – Warren G. Harding and Calvin Coolidge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Warren G. Harding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As president, Harding regarded the job as largely ceremonial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Avoided taking hard stances on issues made him very popular</a:t>
            </a:r>
          </a:p>
          <a:p>
            <a:pPr marL="523875" lvl="1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Message about a return to “normalcy” appealed to Americans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60" y="3603657"/>
            <a:ext cx="4778830" cy="3254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8425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100 Percent Americanism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9144000" cy="5810250"/>
          </a:xfrm>
        </p:spPr>
        <p:txBody>
          <a:bodyPr>
            <a:normAutofit lnSpcReduction="10000"/>
          </a:bodyPr>
          <a:lstStyle/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r>
              <a:rPr lang="en-US" sz="2800" dirty="0" smtClean="0"/>
              <a:t>The end of WWI brought great rejoicing but also many problems:</a:t>
            </a:r>
          </a:p>
          <a:p>
            <a:pPr marL="646113" lvl="1" indent="-233363">
              <a:spcAft>
                <a:spcPts val="2400"/>
              </a:spcAft>
              <a:buFont typeface="Times" charset="0"/>
              <a:buChar char="•"/>
            </a:pPr>
            <a:r>
              <a:rPr lang="en-US" sz="2800" dirty="0" smtClean="0"/>
              <a:t>Medical crisis</a:t>
            </a:r>
          </a:p>
          <a:p>
            <a:pPr marL="646113" lvl="1" indent="-233363">
              <a:spcAft>
                <a:spcPts val="2400"/>
              </a:spcAft>
              <a:buFont typeface="Times" charset="0"/>
              <a:buChar char="•"/>
            </a:pPr>
            <a:r>
              <a:rPr lang="en-US" sz="2800" dirty="0" smtClean="0"/>
              <a:t>Farms and factories closed</a:t>
            </a:r>
          </a:p>
          <a:p>
            <a:pPr marL="646113" lvl="1" indent="-233363">
              <a:spcAft>
                <a:spcPts val="2400"/>
              </a:spcAft>
              <a:buFont typeface="Times" charset="0"/>
              <a:buChar char="•"/>
            </a:pPr>
            <a:r>
              <a:rPr lang="en-US" sz="2800" dirty="0" smtClean="0"/>
              <a:t>Trouble finding work</a:t>
            </a:r>
          </a:p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r>
              <a:rPr lang="en-US" sz="2800" dirty="0" smtClean="0"/>
              <a:t>Rise of the 100 Percent Americanism movement</a:t>
            </a:r>
          </a:p>
          <a:p>
            <a:pPr marL="646113" lvl="1" indent="-233363">
              <a:spcAft>
                <a:spcPts val="2400"/>
              </a:spcAft>
              <a:buFont typeface="Times" charset="0"/>
              <a:buChar char="•"/>
            </a:pPr>
            <a:r>
              <a:rPr lang="en-US" sz="2800" dirty="0" smtClean="0"/>
              <a:t>Celebrated all things American while </a:t>
            </a:r>
            <a:r>
              <a:rPr lang="en-US" sz="2800" dirty="0" smtClean="0"/>
              <a:t>attacking ideas </a:t>
            </a:r>
            <a:r>
              <a:rPr lang="en-US" sz="2800" dirty="0" smtClean="0"/>
              <a:t>and people viewed as foreign or anti-American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405" y="1677996"/>
            <a:ext cx="2191269" cy="2901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Harding’s presidency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6625"/>
            <a:ext cx="9144000" cy="5921375"/>
          </a:xfrm>
        </p:spPr>
        <p:txBody>
          <a:bodyPr>
            <a:normAutofit/>
          </a:bodyPr>
          <a:lstStyle/>
          <a:p>
            <a:pPr marL="350838" indent="-233363">
              <a:buFont typeface="Times" charset="0"/>
              <a:buChar char="•"/>
            </a:pPr>
            <a:r>
              <a:rPr lang="en-US" sz="2800" dirty="0" smtClean="0"/>
              <a:t>Big business</a:t>
            </a:r>
          </a:p>
          <a:p>
            <a:pPr marL="350838" indent="-233363">
              <a:buFont typeface="Times" charset="0"/>
              <a:buChar char="•"/>
            </a:pPr>
            <a:r>
              <a:rPr lang="en-US" sz="2800" dirty="0" smtClean="0"/>
              <a:t>Small government</a:t>
            </a:r>
          </a:p>
          <a:p>
            <a:pPr marL="350838" indent="-233363">
              <a:buFont typeface="Times" charset="0"/>
              <a:buChar char="•"/>
            </a:pPr>
            <a:r>
              <a:rPr lang="en-US" sz="2800" dirty="0" smtClean="0"/>
              <a:t>Cut taxes &amp; programs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286" y="3526117"/>
            <a:ext cx="4711052" cy="3226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0000FF"/>
                </a:solidFill>
              </a:rPr>
              <a:t>Harding’s Scandal &amp; sudden death</a:t>
            </a:r>
            <a:endParaRPr lang="en-US" sz="36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6625"/>
            <a:ext cx="5418138" cy="5921375"/>
          </a:xfrm>
        </p:spPr>
        <p:txBody>
          <a:bodyPr/>
          <a:lstStyle/>
          <a:p>
            <a:pPr>
              <a:spcBef>
                <a:spcPct val="40000"/>
              </a:spcBef>
            </a:pPr>
            <a:r>
              <a:rPr lang="en-US" sz="2600" dirty="0" smtClean="0"/>
              <a:t>Gave friends jobs in lower-level government posts</a:t>
            </a:r>
          </a:p>
          <a:p>
            <a:pPr lvl="1">
              <a:spcBef>
                <a:spcPct val="40000"/>
              </a:spcBef>
            </a:pPr>
            <a:r>
              <a:rPr lang="en-US" dirty="0" smtClean="0"/>
              <a:t>Some convicted of taking bribes</a:t>
            </a:r>
            <a:endParaRPr lang="en-US" dirty="0" smtClean="0"/>
          </a:p>
          <a:p>
            <a:pPr>
              <a:spcBef>
                <a:spcPct val="40000"/>
              </a:spcBef>
            </a:pPr>
            <a:r>
              <a:rPr lang="en-US" sz="2600" b="1" dirty="0" smtClean="0">
                <a:solidFill>
                  <a:schemeClr val="bg1"/>
                </a:solidFill>
              </a:rPr>
              <a:t>Teapot Dome</a:t>
            </a:r>
            <a:endParaRPr lang="en-US" sz="2600" dirty="0" smtClean="0">
              <a:solidFill>
                <a:schemeClr val="tx1"/>
              </a:solidFill>
            </a:endParaRPr>
          </a:p>
          <a:p>
            <a:pPr lvl="1">
              <a:spcBef>
                <a:spcPct val="40000"/>
              </a:spcBef>
            </a:pPr>
            <a:r>
              <a:rPr lang="en-US" sz="2600" dirty="0" smtClean="0"/>
              <a:t>Secretary of the Interior Albert Fall was convicted and jailed for accepting bribes to allow oil companies to drill federal reserves on government land</a:t>
            </a:r>
          </a:p>
          <a:p>
            <a:pPr>
              <a:spcBef>
                <a:spcPct val="40000"/>
              </a:spcBef>
            </a:pPr>
            <a:endParaRPr lang="en-US" sz="2000" dirty="0" smtClean="0">
              <a:solidFill>
                <a:srgbClr val="0033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345" y="2680116"/>
            <a:ext cx="3726655" cy="321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0000FF"/>
                </a:solidFill>
              </a:rPr>
              <a:t>Harding’s Scandal &amp; sudden death</a:t>
            </a:r>
            <a:endParaRPr lang="en-US" sz="36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/>
          <a:lstStyle/>
          <a:p>
            <a:pPr>
              <a:spcBef>
                <a:spcPct val="40000"/>
              </a:spcBef>
            </a:pPr>
            <a:r>
              <a:rPr lang="en-US" sz="2800" dirty="0" smtClean="0"/>
              <a:t>Harding suffered </a:t>
            </a:r>
            <a:r>
              <a:rPr lang="en-US" sz="2800" dirty="0" smtClean="0"/>
              <a:t>from a heart attack </a:t>
            </a:r>
          </a:p>
          <a:p>
            <a:pPr>
              <a:spcBef>
                <a:spcPct val="40000"/>
              </a:spcBef>
            </a:pPr>
            <a:r>
              <a:rPr lang="en-US" sz="2800" dirty="0" smtClean="0"/>
              <a:t>Popularity was high when he died</a:t>
            </a:r>
          </a:p>
          <a:p>
            <a:pPr>
              <a:spcBef>
                <a:spcPct val="40000"/>
              </a:spcBef>
            </a:pPr>
            <a:r>
              <a:rPr lang="en-US" sz="2800" dirty="0" smtClean="0"/>
              <a:t>Own failings and the corruption of his administration soured his reputation over time</a:t>
            </a:r>
          </a:p>
          <a:p>
            <a:pPr>
              <a:spcBef>
                <a:spcPct val="40000"/>
              </a:spcBef>
            </a:pPr>
            <a:endParaRPr lang="en-US" sz="2000" dirty="0" smtClean="0">
              <a:solidFill>
                <a:srgbClr val="0033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893" y="4000641"/>
            <a:ext cx="2287101" cy="285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48" y="3975545"/>
            <a:ext cx="3843275" cy="2882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Calvin Coolidge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/>
          <a:lstStyle/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2800" dirty="0" smtClean="0"/>
              <a:t>VP Calvin Coolidge took office after Harding’s death</a:t>
            </a:r>
          </a:p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2800" dirty="0" smtClean="0"/>
              <a:t>Thought </a:t>
            </a:r>
            <a:r>
              <a:rPr lang="en-US" sz="2800" dirty="0" smtClean="0"/>
              <a:t>business helped society, and government should be limited</a:t>
            </a:r>
          </a:p>
          <a:p>
            <a:pPr marL="461963" lvl="1" indent="-166688">
              <a:spcBef>
                <a:spcPct val="50000"/>
              </a:spcBef>
              <a:buFontTx/>
              <a:buChar char="•"/>
            </a:pPr>
            <a:r>
              <a:rPr lang="en-US" sz="2800" dirty="0" smtClean="0"/>
              <a:t>Lowered taxes, reduced federal spending, would not help farmers or war veterans</a:t>
            </a:r>
            <a:endParaRPr lang="en-US" sz="2800" b="1" dirty="0" smtClean="0"/>
          </a:p>
          <a:p>
            <a:pPr marL="169863" indent="-169863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227" y="3856891"/>
            <a:ext cx="5197547" cy="3001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Lingering effects of WWI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/>
              <a:t>During WWI, European nations had borrowed more than $10 billion from the U.S.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Allies unable to pay their debts</a:t>
            </a:r>
          </a:p>
          <a:p>
            <a:pPr lvl="1">
              <a:lnSpc>
                <a:spcPct val="90000"/>
              </a:lnSpc>
            </a:pPr>
            <a:r>
              <a:rPr lang="en-US" sz="2600" dirty="0" smtClean="0"/>
              <a:t>Germany </a:t>
            </a:r>
            <a:r>
              <a:rPr lang="en-US" sz="2600" dirty="0" smtClean="0"/>
              <a:t>was unable to pay</a:t>
            </a:r>
            <a:r>
              <a:rPr lang="en-US" sz="2600" dirty="0" smtClean="0">
                <a:solidFill>
                  <a:schemeClr val="tx1"/>
                </a:solidFill>
              </a:rPr>
              <a:t> (</a:t>
            </a:r>
            <a:r>
              <a:rPr lang="en-US" sz="2600" b="1" dirty="0" smtClean="0">
                <a:solidFill>
                  <a:schemeClr val="bg1"/>
                </a:solidFill>
              </a:rPr>
              <a:t>reparations</a:t>
            </a:r>
            <a:r>
              <a:rPr lang="en-US" sz="2600" dirty="0" smtClean="0">
                <a:solidFill>
                  <a:schemeClr val="tx1"/>
                </a:solidFill>
              </a:rPr>
              <a:t>) </a:t>
            </a:r>
            <a:r>
              <a:rPr lang="en-US" sz="2600" dirty="0" smtClean="0"/>
              <a:t>what the Allies demanded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U.S. lends money to Germany, </a:t>
            </a:r>
          </a:p>
          <a:p>
            <a:pPr lvl="1">
              <a:lnSpc>
                <a:spcPct val="90000"/>
              </a:lnSpc>
            </a:pPr>
            <a:r>
              <a:rPr lang="en-US" sz="2600" dirty="0" smtClean="0"/>
              <a:t>Assumes the role of banker to Europe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9" y="4411785"/>
            <a:ext cx="2952262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sz="3500" u="sng" dirty="0" smtClean="0">
                <a:solidFill>
                  <a:srgbClr val="0000FF"/>
                </a:solidFill>
              </a:rPr>
              <a:t>The Washington naval conference</a:t>
            </a:r>
            <a:endParaRPr lang="en-US" sz="35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>
            <a:normAutofit/>
          </a:bodyPr>
          <a:lstStyle/>
          <a:p>
            <a:pPr marL="169863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Peacetime brought pressure to reduce the size of U.S. armed forces to save money and reduce war threats</a:t>
            </a:r>
          </a:p>
          <a:p>
            <a:pPr marL="169863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People feared world naval power were in an </a:t>
            </a:r>
            <a:r>
              <a:rPr lang="en-US" sz="2800" b="1" dirty="0" smtClean="0">
                <a:solidFill>
                  <a:srgbClr val="921F07"/>
                </a:solidFill>
              </a:rPr>
              <a:t>arms race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169863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121" y="3247293"/>
            <a:ext cx="5685759" cy="3610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sz="3500" u="sng" dirty="0" smtClean="0">
                <a:solidFill>
                  <a:srgbClr val="0000FF"/>
                </a:solidFill>
              </a:rPr>
              <a:t>The Washington naval conference</a:t>
            </a:r>
            <a:endParaRPr lang="en-US" sz="35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6625"/>
            <a:ext cx="9144000" cy="5921375"/>
          </a:xfrm>
        </p:spPr>
        <p:txBody>
          <a:bodyPr>
            <a:normAutofit/>
          </a:bodyPr>
          <a:lstStyle/>
          <a:p>
            <a:pPr marL="169863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The U.S. organized the Washington Naval Conference</a:t>
            </a:r>
          </a:p>
          <a:p>
            <a:pPr marL="119063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Countries cut back the size of their navies and scrapped existing ships</a:t>
            </a:r>
          </a:p>
          <a:p>
            <a:pPr marL="119063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Agreement on several issues threatening world peace</a:t>
            </a:r>
          </a:p>
          <a:p>
            <a:pPr marL="119063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Many Americans thought the conference was a success</a:t>
            </a:r>
          </a:p>
          <a:p>
            <a:pPr marL="169863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85" y="3831618"/>
            <a:ext cx="4671167" cy="3026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03300"/>
          </a:xfrm>
        </p:spPr>
        <p:txBody>
          <a:bodyPr/>
          <a:lstStyle/>
          <a:p>
            <a:r>
              <a:rPr lang="en-US" sz="3500" u="sng" dirty="0" smtClean="0">
                <a:solidFill>
                  <a:srgbClr val="0000FF"/>
                </a:solidFill>
              </a:rPr>
              <a:t>Billy Mitchell argues for air power</a:t>
            </a:r>
            <a:endParaRPr lang="en-US" sz="35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/>
              <a:t>Brigadier General </a:t>
            </a:r>
            <a:r>
              <a:rPr lang="en-US" sz="2600" b="1" dirty="0" smtClean="0">
                <a:solidFill>
                  <a:srgbClr val="800000"/>
                </a:solidFill>
              </a:rPr>
              <a:t>Billy Mitchell</a:t>
            </a:r>
            <a:r>
              <a:rPr lang="en-US" sz="2600" dirty="0" smtClean="0">
                <a:solidFill>
                  <a:srgbClr val="800000"/>
                </a:solidFill>
              </a:rPr>
              <a:t> </a:t>
            </a:r>
            <a:r>
              <a:rPr lang="en-US" sz="2600" dirty="0" smtClean="0"/>
              <a:t>argued that the U.S. should invest more in building its air power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Commanded U.S. air combat operations in WWI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Other military officials weren’t convinced of the superiority of air power over naval power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318" y="3863390"/>
            <a:ext cx="3922079" cy="2994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913" y="3863390"/>
            <a:ext cx="2323092" cy="2994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The Kellogg-Briand pact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74738"/>
            <a:ext cx="9144000" cy="5783262"/>
          </a:xfrm>
        </p:spPr>
        <p:txBody>
          <a:bodyPr>
            <a:normAutofit/>
          </a:bodyPr>
          <a:lstStyle/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sz="2600" dirty="0" smtClean="0"/>
              <a:t>Though the U.S. refused to join the League of Nations, a strong interest in preventing war remained</a:t>
            </a:r>
          </a:p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sz="2600" dirty="0" smtClean="0"/>
              <a:t>The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b="1" dirty="0" smtClean="0">
                <a:solidFill>
                  <a:schemeClr val="bg1"/>
                </a:solidFill>
              </a:rPr>
              <a:t>Kellogg-Briand Pact</a:t>
            </a:r>
            <a:endParaRPr lang="en-US" sz="2600" dirty="0" smtClean="0">
              <a:solidFill>
                <a:schemeClr val="tx1"/>
              </a:solidFill>
            </a:endParaRPr>
          </a:p>
          <a:p>
            <a:pPr marL="461963" lvl="1" indent="-166688">
              <a:spcBef>
                <a:spcPct val="40000"/>
              </a:spcBef>
              <a:buFontTx/>
              <a:buChar char="•"/>
            </a:pPr>
            <a:r>
              <a:rPr lang="en-US" sz="2600" dirty="0" smtClean="0"/>
              <a:t>Stated that all countries who signed it renounced war as a solution for international controversies</a:t>
            </a:r>
          </a:p>
          <a:p>
            <a:pPr marL="461963" lvl="1" indent="-166688">
              <a:spcBef>
                <a:spcPct val="40000"/>
              </a:spcBef>
              <a:buFontTx/>
              <a:buChar char="•"/>
            </a:pPr>
            <a:r>
              <a:rPr lang="en-US" sz="2600" dirty="0" smtClean="0"/>
              <a:t>Signed by 60 nations</a:t>
            </a:r>
          </a:p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sz="2600" dirty="0" smtClean="0"/>
              <a:t>Pact had no system for enforcement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280" y="3922436"/>
            <a:ext cx="3494719" cy="2935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3" name="Picture 7" descr="9-286-quickfa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753"/>
            <a:ext cx="9143999" cy="1283167"/>
          </a:xfrm>
        </p:spPr>
        <p:txBody>
          <a:bodyPr/>
          <a:lstStyle/>
          <a:p>
            <a:r>
              <a:rPr lang="en-US" u="sng" dirty="0" smtClean="0">
                <a:solidFill>
                  <a:srgbClr val="FFFFFF"/>
                </a:solidFill>
              </a:rPr>
              <a:t>The Red Scare</a:t>
            </a:r>
            <a:endParaRPr lang="en-US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1385"/>
            <a:ext cx="9144000" cy="540661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Bolsheviks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523875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Revolutionary group that gained control of Russia during WWI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921F07"/>
                </a:solidFill>
              </a:rPr>
              <a:t>Communism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  <a:p>
            <a:pPr marL="523875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Social system without economic classes or private property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Russia became the Soviet Union</a:t>
            </a:r>
          </a:p>
          <a:p>
            <a:pPr marL="523875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Called for the overthrow of capitalism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056" y="4042024"/>
            <a:ext cx="2042943" cy="2815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9-290-visualsumm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0965" name="Rectangle 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9" name="Rectangle 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505075" y="5638800"/>
            <a:ext cx="410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  <a:latin typeface="Verdana" charset="0"/>
              </a:rPr>
              <a:t>Click on the window to start video</a:t>
            </a:r>
            <a:endParaRPr lang="en-US"/>
          </a:p>
        </p:txBody>
      </p:sp>
      <p:pic>
        <p:nvPicPr>
          <p:cNvPr id="41992" name="Picture 8" descr="/Users/matthewhische/Desktop/Holt PP (MAC) - US II/Ch19/husfwpfd_video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40000" y="1371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19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9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753"/>
            <a:ext cx="9143999" cy="1283167"/>
          </a:xfrm>
        </p:spPr>
        <p:txBody>
          <a:bodyPr/>
          <a:lstStyle/>
          <a:p>
            <a:r>
              <a:rPr lang="en-US" u="sng" dirty="0" smtClean="0"/>
              <a:t>The Red Scare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66748"/>
            <a:ext cx="9144000" cy="5291252"/>
          </a:xfr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Many Americans were frightened by communism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New target of hatred: Communists a.k.a. Reds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Red Scare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523875" lvl="1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Widespread fear of communism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186" y="2771940"/>
            <a:ext cx="3581814" cy="4086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0330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Plots, Laws, And Raids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66800"/>
            <a:ext cx="5967413" cy="5791200"/>
          </a:xfrm>
        </p:spPr>
        <p:txBody>
          <a:bodyPr>
            <a:normAutofit/>
          </a:bodyPr>
          <a:lstStyle/>
          <a:p>
            <a:pPr marL="350838" indent="-233363">
              <a:lnSpc>
                <a:spcPct val="90000"/>
              </a:lnSpc>
              <a:buFont typeface="Times" charset="0"/>
              <a:buChar char="•"/>
            </a:pPr>
            <a:r>
              <a:rPr lang="en-US" sz="3000" dirty="0" smtClean="0"/>
              <a:t>A. Mitchell Palmer</a:t>
            </a:r>
          </a:p>
          <a:p>
            <a:pPr marL="646113" lvl="1" indent="-233363">
              <a:lnSpc>
                <a:spcPct val="90000"/>
              </a:lnSpc>
              <a:buFont typeface="Times" charset="0"/>
              <a:buChar char="•"/>
            </a:pPr>
            <a:r>
              <a:rPr lang="en-US" sz="3000" dirty="0" smtClean="0"/>
              <a:t>Key leader in the government’s anti-Communist campaign</a:t>
            </a:r>
          </a:p>
          <a:p>
            <a:pPr marL="350838" indent="-233363">
              <a:lnSpc>
                <a:spcPct val="90000"/>
              </a:lnSpc>
              <a:buFont typeface="Times" charset="0"/>
              <a:buChar char="•"/>
            </a:pPr>
            <a:r>
              <a:rPr lang="en-US" sz="3000" dirty="0" smtClean="0"/>
              <a:t>The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b="1" dirty="0" smtClean="0">
                <a:solidFill>
                  <a:srgbClr val="921F07"/>
                </a:solidFill>
              </a:rPr>
              <a:t>Palmer raids</a:t>
            </a:r>
            <a:r>
              <a:rPr lang="en-US" sz="3000" dirty="0" smtClean="0">
                <a:solidFill>
                  <a:srgbClr val="921F07"/>
                </a:solidFill>
              </a:rPr>
              <a:t> </a:t>
            </a:r>
          </a:p>
          <a:p>
            <a:pPr marL="646113" lvl="1" indent="-233363">
              <a:lnSpc>
                <a:spcPct val="90000"/>
              </a:lnSpc>
              <a:buFont typeface="Times" charset="0"/>
              <a:buChar char="•"/>
            </a:pPr>
            <a:r>
              <a:rPr lang="en-US" sz="3000" dirty="0" smtClean="0"/>
              <a:t>Attacks on suspected radicals</a:t>
            </a:r>
          </a:p>
          <a:p>
            <a:pPr marL="646113" lvl="1" indent="-233363">
              <a:lnSpc>
                <a:spcPct val="90000"/>
              </a:lnSpc>
              <a:buFont typeface="Times" charset="0"/>
              <a:buChar char="•"/>
            </a:pPr>
            <a:r>
              <a:rPr lang="en-US" sz="3000" dirty="0" smtClean="0"/>
              <a:t>Used wartime laws that gave the government broad power against suspected radicals</a:t>
            </a:r>
          </a:p>
          <a:p>
            <a:pPr marL="646113" lvl="1" indent="-233363">
              <a:lnSpc>
                <a:spcPct val="90000"/>
              </a:lnSpc>
              <a:buFont typeface="Times" charset="0"/>
              <a:buChar char="•"/>
            </a:pPr>
            <a:r>
              <a:rPr lang="en-US" sz="3000" dirty="0" smtClean="0"/>
              <a:t>Arrested thousands &amp; deported </a:t>
            </a:r>
            <a:r>
              <a:rPr lang="en-US" sz="3000" dirty="0" smtClean="0"/>
              <a:t>hundreds of aliens</a:t>
            </a:r>
            <a:endParaRPr lang="en-US" sz="30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261" y="3578490"/>
            <a:ext cx="3176739" cy="3279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433" y="1066130"/>
            <a:ext cx="2009889" cy="2512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6520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Plots, Laws, And Raids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14438"/>
            <a:ext cx="5915025" cy="5643562"/>
          </a:xfrm>
        </p:spPr>
        <p:txBody>
          <a:bodyPr>
            <a:normAutofit/>
          </a:bodyPr>
          <a:lstStyle/>
          <a:p>
            <a:pPr marL="350838" indent="-233363">
              <a:lnSpc>
                <a:spcPct val="90000"/>
              </a:lnSpc>
              <a:buFont typeface="Times" charset="0"/>
              <a:buChar char="•"/>
            </a:pPr>
            <a:r>
              <a:rPr lang="en-US" sz="2800" b="1" dirty="0" smtClean="0">
                <a:solidFill>
                  <a:srgbClr val="921F07"/>
                </a:solidFill>
              </a:rPr>
              <a:t>Aliens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marL="646113" lvl="1" indent="-233363">
              <a:lnSpc>
                <a:spcPct val="90000"/>
              </a:lnSpc>
              <a:buFont typeface="Times" charset="0"/>
              <a:buChar char="•"/>
            </a:pPr>
            <a:r>
              <a:rPr lang="en-US" sz="2800" dirty="0" smtClean="0"/>
              <a:t>Citizens of other countries living in the U.S.</a:t>
            </a:r>
          </a:p>
          <a:p>
            <a:pPr marL="350838" indent="-233363">
              <a:lnSpc>
                <a:spcPct val="90000"/>
              </a:lnSpc>
              <a:buFont typeface="Times" charset="0"/>
              <a:buChar char="•"/>
            </a:pPr>
            <a:r>
              <a:rPr lang="en-US" sz="2800" b="1" dirty="0" smtClean="0">
                <a:solidFill>
                  <a:srgbClr val="921F07"/>
                </a:solidFill>
              </a:rPr>
              <a:t>Deportation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marL="646113" lvl="1" indent="-233363">
              <a:lnSpc>
                <a:spcPct val="90000"/>
              </a:lnSpc>
              <a:buFont typeface="Times" charset="0"/>
              <a:buChar char="•"/>
            </a:pPr>
            <a:r>
              <a:rPr lang="en-US" sz="2800" dirty="0" smtClean="0"/>
              <a:t>Being sent back to one’s own country</a:t>
            </a:r>
          </a:p>
          <a:p>
            <a:pPr marL="350838" indent="-233363">
              <a:lnSpc>
                <a:spcPct val="90000"/>
              </a:lnSpc>
              <a:buFont typeface="Times" charset="0"/>
              <a:buChar char="•"/>
            </a:pPr>
            <a:r>
              <a:rPr lang="en-US" sz="2800" dirty="0" smtClean="0"/>
              <a:t>Aliens just belonging to certain groups considered radical could lead to deportation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861" y="2456736"/>
            <a:ext cx="3387139" cy="4401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58863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Problems for Laborers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22363"/>
            <a:ext cx="9144000" cy="5735637"/>
          </a:xfrm>
        </p:spPr>
        <p:txBody>
          <a:bodyPr/>
          <a:lstStyle/>
          <a:p>
            <a:pPr marL="166688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800" dirty="0" smtClean="0"/>
              <a:t>Organized labor won many gains during WWI, but quickly became frustrated after the war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800" dirty="0" smtClean="0"/>
              <a:t>Sinking postwar demand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800" dirty="0" smtClean="0"/>
              <a:t>Lack of jobs</a:t>
            </a:r>
          </a:p>
          <a:p>
            <a:pPr lvl="2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800" dirty="0" smtClean="0"/>
              <a:t>Returning soldiers 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800" dirty="0" smtClean="0"/>
              <a:t>Unhappy workers and strikers were replaced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800" dirty="0" smtClean="0"/>
              <a:t>The Red Scare damaged labor’s reputation</a:t>
            </a:r>
          </a:p>
          <a:p>
            <a:pPr marL="166688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800" dirty="0" smtClean="0"/>
              <a:t>Unions lost members and national political power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endParaRPr lang="en-US" sz="16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341" y="5061802"/>
            <a:ext cx="3023169" cy="1796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282700"/>
          </a:xfrm>
        </p:spPr>
        <p:txBody>
          <a:bodyPr/>
          <a:lstStyle/>
          <a:p>
            <a:r>
              <a:rPr lang="en-US" sz="4000" u="sng" dirty="0" smtClean="0">
                <a:solidFill>
                  <a:srgbClr val="0000FF"/>
                </a:solidFill>
              </a:rPr>
              <a:t>Major Strikes, But not major victories</a:t>
            </a:r>
            <a:endParaRPr lang="en-US" sz="40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66863"/>
            <a:ext cx="6153150" cy="5291137"/>
          </a:xfrm>
        </p:spPr>
        <p:txBody>
          <a:bodyPr>
            <a:normAutofit/>
          </a:bodyPr>
          <a:lstStyle/>
          <a:p>
            <a:pPr marL="350838" indent="-233363">
              <a:lnSpc>
                <a:spcPct val="90000"/>
              </a:lnSpc>
              <a:spcAft>
                <a:spcPts val="3000"/>
              </a:spcAft>
              <a:buFont typeface="Times" charset="0"/>
              <a:buChar char="•"/>
            </a:pPr>
            <a:r>
              <a:rPr lang="en-US" sz="3000" dirty="0" smtClean="0"/>
              <a:t>1919 - Explosive time in the history of the American labor movement</a:t>
            </a:r>
          </a:p>
          <a:p>
            <a:pPr marL="350838" indent="-233363">
              <a:lnSpc>
                <a:spcPct val="90000"/>
              </a:lnSpc>
              <a:spcAft>
                <a:spcPts val="3000"/>
              </a:spcAft>
              <a:buFont typeface="Times" charset="0"/>
              <a:buChar char="•"/>
            </a:pPr>
            <a:r>
              <a:rPr lang="en-US" sz="3000" dirty="0" smtClean="0"/>
              <a:t>Some 4 million workers took part in over 3,000 strikes nationwide </a:t>
            </a:r>
          </a:p>
          <a:p>
            <a:pPr marL="350838" indent="-233363">
              <a:lnSpc>
                <a:spcPct val="90000"/>
              </a:lnSpc>
              <a:spcAft>
                <a:spcPts val="3000"/>
              </a:spcAft>
              <a:buFont typeface="Times" charset="0"/>
              <a:buChar char="•"/>
            </a:pPr>
            <a:r>
              <a:rPr lang="en-US" sz="3000" dirty="0" smtClean="0"/>
              <a:t>Labor lost in nearly every case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444" y="1566862"/>
            <a:ext cx="2991556" cy="2243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444" y="3810000"/>
            <a:ext cx="2991556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18367</TotalTime>
  <Words>1124</Words>
  <Application>Microsoft Office PowerPoint</Application>
  <PresentationFormat>On-screen Show (4:3)</PresentationFormat>
  <Paragraphs>174</Paragraphs>
  <Slides>41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Precedent</vt:lpstr>
      <vt:lpstr>From War to Peace: Postwar Havoc</vt:lpstr>
      <vt:lpstr>Main Idea</vt:lpstr>
      <vt:lpstr>100 Percent Americanism</vt:lpstr>
      <vt:lpstr>The Red Scare</vt:lpstr>
      <vt:lpstr>The Red Scare</vt:lpstr>
      <vt:lpstr>Plots, Laws, And Raids</vt:lpstr>
      <vt:lpstr>Plots, Laws, And Raids</vt:lpstr>
      <vt:lpstr>Problems for Laborers</vt:lpstr>
      <vt:lpstr>Major Strikes, But not major victories</vt:lpstr>
      <vt:lpstr>Limiting Immigration</vt:lpstr>
      <vt:lpstr>Reactions to Immigration</vt:lpstr>
      <vt:lpstr>PowerPoint Presentation</vt:lpstr>
      <vt:lpstr>REACTIONS TO IMMIGRATION</vt:lpstr>
      <vt:lpstr>From war to peace: A new Economic Era</vt:lpstr>
      <vt:lpstr>Main Idea</vt:lpstr>
      <vt:lpstr>ford Revolutionizes Industry</vt:lpstr>
      <vt:lpstr>ford Revolutionizes Industry</vt:lpstr>
      <vt:lpstr>PowerPoint Presentation</vt:lpstr>
      <vt:lpstr>The Effects on industry</vt:lpstr>
      <vt:lpstr>The Effects on industry</vt:lpstr>
      <vt:lpstr>Industry Changes Society</vt:lpstr>
      <vt:lpstr>The new consumer</vt:lpstr>
      <vt:lpstr>The new consumer</vt:lpstr>
      <vt:lpstr>New ways to pay</vt:lpstr>
      <vt:lpstr>PowerPoint Presentation</vt:lpstr>
      <vt:lpstr>Weaknesses in the economy</vt:lpstr>
      <vt:lpstr>From War to Peace: The Harding and Coolidge Presidencies</vt:lpstr>
      <vt:lpstr>Main Idea</vt:lpstr>
      <vt:lpstr>Warren G. Harding</vt:lpstr>
      <vt:lpstr>Harding’s presidency</vt:lpstr>
      <vt:lpstr>Harding’s Scandal &amp; sudden death</vt:lpstr>
      <vt:lpstr>Harding’s Scandal &amp; sudden death</vt:lpstr>
      <vt:lpstr>Calvin Coolidge</vt:lpstr>
      <vt:lpstr>Lingering effects of WWI</vt:lpstr>
      <vt:lpstr>The Washington naval conference</vt:lpstr>
      <vt:lpstr>The Washington naval conference</vt:lpstr>
      <vt:lpstr>Billy Mitchell argues for air power</vt:lpstr>
      <vt:lpstr>The Kellogg-Briand pact</vt:lpstr>
      <vt:lpstr>PowerPoint Presentation</vt:lpstr>
      <vt:lpstr>PowerPoint Presentation</vt:lpstr>
      <vt:lpstr>PowerPoint Presentation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406</cp:revision>
  <cp:lastPrinted>2014-03-05T02:16:48Z</cp:lastPrinted>
  <dcterms:created xsi:type="dcterms:W3CDTF">2014-03-11T01:44:46Z</dcterms:created>
  <dcterms:modified xsi:type="dcterms:W3CDTF">2016-03-16T17:19:00Z</dcterms:modified>
</cp:coreProperties>
</file>