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7" r:id="rId1"/>
  </p:sldMasterIdLst>
  <p:notesMasterIdLst>
    <p:notesMasterId r:id="rId59"/>
  </p:notesMasterIdLst>
  <p:handoutMasterIdLst>
    <p:handoutMasterId r:id="rId60"/>
  </p:handoutMasterIdLst>
  <p:sldIdLst>
    <p:sldId id="357" r:id="rId2"/>
    <p:sldId id="358" r:id="rId3"/>
    <p:sldId id="740" r:id="rId4"/>
    <p:sldId id="811" r:id="rId5"/>
    <p:sldId id="812" r:id="rId6"/>
    <p:sldId id="813" r:id="rId7"/>
    <p:sldId id="808" r:id="rId8"/>
    <p:sldId id="853" r:id="rId9"/>
    <p:sldId id="815" r:id="rId10"/>
    <p:sldId id="816" r:id="rId11"/>
    <p:sldId id="852" r:id="rId12"/>
    <p:sldId id="809" r:id="rId13"/>
    <p:sldId id="810" r:id="rId14"/>
    <p:sldId id="595" r:id="rId15"/>
    <p:sldId id="728" r:id="rId16"/>
    <p:sldId id="817" r:id="rId17"/>
    <p:sldId id="866" r:id="rId18"/>
    <p:sldId id="867" r:id="rId19"/>
    <p:sldId id="818" r:id="rId20"/>
    <p:sldId id="864" r:id="rId21"/>
    <p:sldId id="819" r:id="rId22"/>
    <p:sldId id="855" r:id="rId23"/>
    <p:sldId id="868" r:id="rId24"/>
    <p:sldId id="820" r:id="rId25"/>
    <p:sldId id="821" r:id="rId26"/>
    <p:sldId id="856" r:id="rId27"/>
    <p:sldId id="824" r:id="rId28"/>
    <p:sldId id="825" r:id="rId29"/>
    <p:sldId id="826" r:id="rId30"/>
    <p:sldId id="827" r:id="rId31"/>
    <p:sldId id="755" r:id="rId32"/>
    <p:sldId id="756" r:id="rId33"/>
    <p:sldId id="790" r:id="rId34"/>
    <p:sldId id="828" r:id="rId35"/>
    <p:sldId id="829" r:id="rId36"/>
    <p:sldId id="831" r:id="rId37"/>
    <p:sldId id="832" r:id="rId38"/>
    <p:sldId id="834" r:id="rId39"/>
    <p:sldId id="836" r:id="rId40"/>
    <p:sldId id="835" r:id="rId41"/>
    <p:sldId id="837" r:id="rId42"/>
    <p:sldId id="758" r:id="rId43"/>
    <p:sldId id="759" r:id="rId44"/>
    <p:sldId id="839" r:id="rId45"/>
    <p:sldId id="770" r:id="rId46"/>
    <p:sldId id="841" r:id="rId47"/>
    <p:sldId id="857" r:id="rId48"/>
    <p:sldId id="842" r:id="rId49"/>
    <p:sldId id="843" r:id="rId50"/>
    <p:sldId id="845" r:id="rId51"/>
    <p:sldId id="846" r:id="rId52"/>
    <p:sldId id="861" r:id="rId53"/>
    <p:sldId id="865" r:id="rId54"/>
    <p:sldId id="862" r:id="rId55"/>
    <p:sldId id="849" r:id="rId56"/>
    <p:sldId id="858" r:id="rId57"/>
    <p:sldId id="85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6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5B9A5D-DB4E-EC4F-866E-2F60318C64F9}" type="datetimeFigureOut">
              <a:rPr lang="en-US" smtClean="0"/>
              <a:pPr/>
              <a:t>12/2/2016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1E5822-43BF-8A43-8D68-08F12F628792}" type="slidenum">
              <a:rPr lang="en-US" smtClean="0"/>
              <a:pPr/>
              <a:t>‹#›</a:t>
            </a:fld>
            <a:endParaRPr lang="en-US"/>
          </a:p>
        </p:txBody>
      </p:sp>
    </p:spTree>
    <p:extLst>
      <p:ext uri="{BB962C8B-B14F-4D97-AF65-F5344CB8AC3E}">
        <p14:creationId xmlns:p14="http://schemas.microsoft.com/office/powerpoint/2010/main" val="2744319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46B01-1484-40E3-A7C6-B4C7C7741CC4}" type="datetimeFigureOut">
              <a:rPr lang="en-US" smtClean="0"/>
              <a:t>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9D9B9-95FB-484D-B8B6-5DB6211912D0}" type="slidenum">
              <a:rPr lang="en-US" smtClean="0"/>
              <a:t>‹#›</a:t>
            </a:fld>
            <a:endParaRPr lang="en-US"/>
          </a:p>
        </p:txBody>
      </p:sp>
    </p:spTree>
    <p:extLst>
      <p:ext uri="{BB962C8B-B14F-4D97-AF65-F5344CB8AC3E}">
        <p14:creationId xmlns:p14="http://schemas.microsoft.com/office/powerpoint/2010/main" val="56972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9D9B9-95FB-484D-B8B6-5DB6211912D0}" type="slidenum">
              <a:rPr lang="en-US" smtClean="0"/>
              <a:t>26</a:t>
            </a:fld>
            <a:endParaRPr lang="en-US"/>
          </a:p>
        </p:txBody>
      </p:sp>
    </p:spTree>
    <p:extLst>
      <p:ext uri="{BB962C8B-B14F-4D97-AF65-F5344CB8AC3E}">
        <p14:creationId xmlns:p14="http://schemas.microsoft.com/office/powerpoint/2010/main" val="35685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710F4C3B-12BB-4EC8-A596-2037BFBCFD5E}" type="datetime1">
              <a:rPr lang="en-US" smtClean="0"/>
              <a:pPr/>
              <a:t>12/2/2016</a:t>
            </a:fld>
            <a:endParaRPr lang="en-US"/>
          </a:p>
        </p:txBody>
      </p:sp>
      <p:sp>
        <p:nvSpPr>
          <p:cNvPr id="16" name="Slide Number Placeholder 15"/>
          <p:cNvSpPr>
            <a:spLocks noGrp="1"/>
          </p:cNvSpPr>
          <p:nvPr>
            <p:ph type="sldNum" sz="quarter" idx="11"/>
          </p:nvPr>
        </p:nvSpPr>
        <p:spPr/>
        <p:txBody>
          <a:bodyPr/>
          <a:lstStyle/>
          <a:p>
            <a:fld id="{7BC41667-7291-42E8-B00B-345BA5840895}"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359912-2B03-C647-B549-D94E3CB8CA0D}"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359912-2B03-C647-B549-D94E3CB8CA0D}"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FC359912-2B03-C647-B549-D94E3CB8CA0D}" type="datetimeFigureOut">
              <a:rPr lang="en-US" smtClean="0"/>
              <a:pPr/>
              <a:t>12/2/2016</a:t>
            </a:fld>
            <a:endParaRPr lang="en-US"/>
          </a:p>
        </p:txBody>
      </p:sp>
      <p:sp>
        <p:nvSpPr>
          <p:cNvPr id="15" name="Slide Number Placeholder 14"/>
          <p:cNvSpPr>
            <a:spLocks noGrp="1"/>
          </p:cNvSpPr>
          <p:nvPr>
            <p:ph type="sldNum" sz="quarter" idx="15"/>
          </p:nvPr>
        </p:nvSpPr>
        <p:spPr/>
        <p:txBody>
          <a:bodyPr/>
          <a:lstStyle>
            <a:lvl1pPr algn="ctr">
              <a:defRPr/>
            </a:lvl1pPr>
          </a:lstStyle>
          <a:p>
            <a:fld id="{A4DE9AF8-0723-404C-97CA-12B27FA4C164}"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DA7FD2D-5A5F-45B1-82F9-83DDE5E26DCD}" type="datetime1">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C359912-2B03-C647-B549-D94E3CB8CA0D}"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DE9AF8-0723-404C-97CA-12B27FA4C164}"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C359912-2B03-C647-B549-D94E3CB8CA0D}" type="datetimeFigureOut">
              <a:rPr lang="en-US" smtClean="0"/>
              <a:pPr/>
              <a:t>12/2/2016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C359912-2B03-C647-B549-D94E3CB8CA0D}" type="datetimeFigureOut">
              <a:rPr lang="en-US" smtClean="0"/>
              <a:pPr/>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E9AF8-0723-404C-97CA-12B27FA4C16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9912-2B03-C647-B549-D94E3CB8CA0D}" type="datetimeFigureOut">
              <a:rPr lang="en-US" smtClean="0"/>
              <a:pPr/>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C359912-2B03-C647-B549-D94E3CB8CA0D}" type="datetimeFigureOut">
              <a:rPr lang="en-US" smtClean="0"/>
              <a:pPr/>
              <a:t>12/2/2016</a:t>
            </a:fld>
            <a:endParaRPr lang="en-US"/>
          </a:p>
        </p:txBody>
      </p:sp>
      <p:sp>
        <p:nvSpPr>
          <p:cNvPr id="9" name="Slide Number Placeholder 8"/>
          <p:cNvSpPr>
            <a:spLocks noGrp="1"/>
          </p:cNvSpPr>
          <p:nvPr>
            <p:ph type="sldNum" sz="quarter" idx="15"/>
          </p:nvPr>
        </p:nvSpPr>
        <p:spPr/>
        <p:txBody>
          <a:bodyPr/>
          <a:lstStyle/>
          <a:p>
            <a:fld id="{A4DE9AF8-0723-404C-97CA-12B27FA4C164}"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FC359912-2B03-C647-B549-D94E3CB8CA0D}" type="datetimeFigureOut">
              <a:rPr lang="en-US" smtClean="0"/>
              <a:pPr/>
              <a:t>12/2/2016</a:t>
            </a:fld>
            <a:endParaRPr lang="en-US"/>
          </a:p>
        </p:txBody>
      </p:sp>
      <p:sp>
        <p:nvSpPr>
          <p:cNvPr id="9" name="Slide Number Placeholder 8"/>
          <p:cNvSpPr>
            <a:spLocks noGrp="1"/>
          </p:cNvSpPr>
          <p:nvPr>
            <p:ph type="sldNum" sz="quarter" idx="11"/>
          </p:nvPr>
        </p:nvSpPr>
        <p:spPr/>
        <p:txBody>
          <a:bodyPr/>
          <a:lstStyle/>
          <a:p>
            <a:fld id="{A4DE9AF8-0723-404C-97CA-12B27FA4C164}"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FC359912-2B03-C647-B549-D94E3CB8CA0D}" type="datetimeFigureOut">
              <a:rPr lang="en-US" smtClean="0"/>
              <a:pPr/>
              <a:t>12/2/2016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DE9AF8-0723-404C-97CA-12B27FA4C164}"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XqIhpYlhZKQ"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RExgQZwoqZ0"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394312"/>
            <a:ext cx="7924800" cy="1371600"/>
          </a:xfrm>
        </p:spPr>
        <p:txBody>
          <a:bodyPr>
            <a:normAutofit fontScale="90000"/>
          </a:bodyPr>
          <a:lstStyle/>
          <a:p>
            <a:pPr algn="ctr"/>
            <a:r>
              <a:rPr lang="en-US" sz="6000" dirty="0" smtClean="0">
                <a:solidFill>
                  <a:srgbClr val="FF0000"/>
                </a:solidFill>
              </a:rPr>
              <a:t>World War I:</a:t>
            </a:r>
            <a:br>
              <a:rPr lang="en-US" sz="6000" dirty="0" smtClean="0">
                <a:solidFill>
                  <a:srgbClr val="FF0000"/>
                </a:solidFill>
              </a:rPr>
            </a:br>
            <a:r>
              <a:rPr lang="en-US" sz="6000" dirty="0" smtClean="0">
                <a:solidFill>
                  <a:srgbClr val="FF0000"/>
                </a:solidFill>
              </a:rPr>
              <a:t>The Great War Begins</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Germany attacks Belgium</a:t>
            </a:r>
          </a:p>
          <a:p>
            <a:pPr lvl="1">
              <a:lnSpc>
                <a:spcPct val="150000"/>
              </a:lnSpc>
            </a:pPr>
            <a:r>
              <a:rPr lang="en-US" sz="3000" dirty="0" smtClean="0">
                <a:solidFill>
                  <a:schemeClr val="tx1"/>
                </a:solidFill>
              </a:rPr>
              <a:t>Located between Germany and France</a:t>
            </a:r>
          </a:p>
          <a:p>
            <a:pPr lvl="1">
              <a:lnSpc>
                <a:spcPct val="150000"/>
              </a:lnSpc>
            </a:pPr>
            <a:r>
              <a:rPr lang="en-US" sz="3000" dirty="0" smtClean="0">
                <a:solidFill>
                  <a:srgbClr val="FF0000"/>
                </a:solidFill>
              </a:rPr>
              <a:t>Neutral</a:t>
            </a:r>
          </a:p>
          <a:p>
            <a:pPr>
              <a:lnSpc>
                <a:spcPct val="150000"/>
              </a:lnSpc>
            </a:pPr>
            <a:r>
              <a:rPr lang="en-US" sz="3200" dirty="0" smtClean="0"/>
              <a:t>Led Great Britain to declare war on Germany</a:t>
            </a:r>
          </a:p>
          <a:p>
            <a:pPr>
              <a:lnSpc>
                <a:spcPct val="150000"/>
              </a:lnSpc>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Breaks Out</a:t>
            </a:r>
            <a:endParaRPr lang="en-US" b="1" u="sng" dirty="0"/>
          </a:p>
        </p:txBody>
      </p:sp>
      <p:pic>
        <p:nvPicPr>
          <p:cNvPr id="4" name="Picture 3"/>
          <p:cNvPicPr>
            <a:picLocks noChangeAspect="1"/>
          </p:cNvPicPr>
          <p:nvPr/>
        </p:nvPicPr>
        <p:blipFill>
          <a:blip r:embed="rId2"/>
          <a:stretch>
            <a:fillRect/>
          </a:stretch>
        </p:blipFill>
        <p:spPr>
          <a:xfrm>
            <a:off x="1346836" y="4222813"/>
            <a:ext cx="6116385" cy="263518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4647897" cy="5926137"/>
          </a:xfrm>
        </p:spPr>
        <p:txBody>
          <a:bodyPr>
            <a:normAutofit/>
          </a:bodyPr>
          <a:lstStyle/>
          <a:p>
            <a:pPr>
              <a:lnSpc>
                <a:spcPct val="150000"/>
              </a:lnSpc>
            </a:pPr>
            <a:r>
              <a:rPr lang="en-US" sz="3200" dirty="0" smtClean="0">
                <a:solidFill>
                  <a:srgbClr val="FF0000"/>
                </a:solidFill>
              </a:rPr>
              <a:t>Central Powers</a:t>
            </a:r>
          </a:p>
          <a:p>
            <a:pPr lvl="1">
              <a:lnSpc>
                <a:spcPct val="150000"/>
              </a:lnSpc>
            </a:pPr>
            <a:r>
              <a:rPr lang="en-US" sz="3000" dirty="0" smtClean="0">
                <a:solidFill>
                  <a:schemeClr val="tx1"/>
                </a:solidFill>
              </a:rPr>
              <a:t>Germany and Austria-Hungary</a:t>
            </a:r>
          </a:p>
          <a:p>
            <a:pPr>
              <a:lnSpc>
                <a:spcPct val="150000"/>
              </a:lnSpc>
            </a:pPr>
            <a:r>
              <a:rPr lang="en-US" sz="3200" dirty="0" smtClean="0">
                <a:solidFill>
                  <a:srgbClr val="FF0000"/>
                </a:solidFill>
              </a:rPr>
              <a:t>Allied Powers</a:t>
            </a:r>
          </a:p>
          <a:p>
            <a:pPr lvl="1">
              <a:lnSpc>
                <a:spcPct val="150000"/>
              </a:lnSpc>
            </a:pPr>
            <a:r>
              <a:rPr lang="en-US" sz="3000" dirty="0" smtClean="0">
                <a:solidFill>
                  <a:schemeClr val="tx1"/>
                </a:solidFill>
              </a:rPr>
              <a:t>Great Britain, France, Russia, Serbia</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Breaks Out</a:t>
            </a:r>
            <a:endParaRPr lang="en-US" b="1" u="sng" dirty="0"/>
          </a:p>
        </p:txBody>
      </p:sp>
      <p:pic>
        <p:nvPicPr>
          <p:cNvPr id="4" name="Picture 3"/>
          <p:cNvPicPr>
            <a:picLocks noChangeAspect="1"/>
          </p:cNvPicPr>
          <p:nvPr/>
        </p:nvPicPr>
        <p:blipFill>
          <a:blip r:embed="rId2"/>
          <a:stretch>
            <a:fillRect/>
          </a:stretch>
        </p:blipFill>
        <p:spPr>
          <a:xfrm>
            <a:off x="4408055" y="1244184"/>
            <a:ext cx="4496103" cy="48794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Bloody stalemate</a:t>
            </a:r>
          </a:p>
          <a:p>
            <a:pPr>
              <a:lnSpc>
                <a:spcPct val="150000"/>
              </a:lnSpc>
            </a:pPr>
            <a:r>
              <a:rPr lang="en-US" sz="3200" dirty="0" smtClean="0"/>
              <a:t>Battle of the Frontiers</a:t>
            </a:r>
          </a:p>
          <a:p>
            <a:pPr lvl="1">
              <a:lnSpc>
                <a:spcPct val="150000"/>
              </a:lnSpc>
            </a:pPr>
            <a:r>
              <a:rPr lang="en-US" sz="3000" dirty="0" smtClean="0">
                <a:solidFill>
                  <a:schemeClr val="tx1"/>
                </a:solidFill>
              </a:rPr>
              <a:t>Heavy losses</a:t>
            </a:r>
          </a:p>
          <a:p>
            <a:pPr lvl="1">
              <a:lnSpc>
                <a:spcPct val="150000"/>
              </a:lnSpc>
            </a:pPr>
            <a:r>
              <a:rPr lang="en-US" sz="3000" dirty="0" smtClean="0">
                <a:solidFill>
                  <a:schemeClr val="tx1"/>
                </a:solidFill>
              </a:rPr>
              <a:t>Germany fighting the British and French</a:t>
            </a:r>
          </a:p>
          <a:p>
            <a:pPr>
              <a:lnSpc>
                <a:spcPct val="150000"/>
              </a:lnSpc>
            </a:pPr>
            <a:r>
              <a:rPr lang="en-US" sz="3200" dirty="0" smtClean="0"/>
              <a:t>Russia attacks German territory from the east</a:t>
            </a:r>
          </a:p>
          <a:p>
            <a:pPr lvl="1">
              <a:lnSpc>
                <a:spcPct val="150000"/>
              </a:lnSpc>
            </a:pPr>
            <a:r>
              <a:rPr lang="en-US" sz="3000" dirty="0" smtClean="0">
                <a:solidFill>
                  <a:schemeClr val="tx1"/>
                </a:solidFill>
              </a:rPr>
              <a:t>Fails</a:t>
            </a:r>
          </a:p>
          <a:p>
            <a:pPr lvl="1">
              <a:lnSpc>
                <a:spcPct val="150000"/>
              </a:lnSpc>
            </a:pPr>
            <a:r>
              <a:rPr lang="en-US" sz="3000" dirty="0" smtClean="0">
                <a:solidFill>
                  <a:schemeClr val="tx1"/>
                </a:solidFill>
              </a:rPr>
              <a:t>Provides </a:t>
            </a:r>
            <a:r>
              <a:rPr lang="en-US" sz="3000" dirty="0" smtClean="0">
                <a:solidFill>
                  <a:schemeClr val="tx1"/>
                </a:solidFill>
              </a:rPr>
              <a:t>a distraction</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Fighting in 1914</a:t>
            </a:r>
            <a:endParaRPr lang="en-US" b="1" u="sng"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31863"/>
            <a:ext cx="5460077" cy="5926137"/>
          </a:xfrm>
        </p:spPr>
        <p:txBody>
          <a:bodyPr>
            <a:normAutofit/>
          </a:bodyPr>
          <a:lstStyle/>
          <a:p>
            <a:pPr>
              <a:lnSpc>
                <a:spcPct val="150000"/>
              </a:lnSpc>
            </a:pPr>
            <a:r>
              <a:rPr lang="en-US" sz="3200" dirty="0" smtClean="0">
                <a:solidFill>
                  <a:srgbClr val="FF0000"/>
                </a:solidFill>
              </a:rPr>
              <a:t>Western Front</a:t>
            </a:r>
          </a:p>
          <a:p>
            <a:pPr lvl="1">
              <a:lnSpc>
                <a:spcPct val="150000"/>
              </a:lnSpc>
            </a:pPr>
            <a:r>
              <a:rPr lang="en-US" sz="3000" dirty="0" smtClean="0">
                <a:solidFill>
                  <a:schemeClr val="tx1"/>
                </a:solidFill>
              </a:rPr>
              <a:t>Region in northern France</a:t>
            </a:r>
          </a:p>
          <a:p>
            <a:pPr>
              <a:lnSpc>
                <a:spcPct val="150000"/>
              </a:lnSpc>
            </a:pPr>
            <a:r>
              <a:rPr lang="en-US" sz="3200" dirty="0" smtClean="0"/>
              <a:t>Introduction of trench warfare</a:t>
            </a:r>
          </a:p>
          <a:p>
            <a:pPr lvl="1">
              <a:lnSpc>
                <a:spcPct val="150000"/>
              </a:lnSpc>
            </a:pPr>
            <a:r>
              <a:rPr lang="en-US" sz="3000" dirty="0" smtClean="0">
                <a:solidFill>
                  <a:schemeClr val="tx1"/>
                </a:solidFill>
              </a:rPr>
              <a:t>Deep ditches </a:t>
            </a:r>
          </a:p>
          <a:p>
            <a:pPr lvl="1">
              <a:lnSpc>
                <a:spcPct val="150000"/>
              </a:lnSpc>
            </a:pPr>
            <a:r>
              <a:rPr lang="en-US" sz="3000" dirty="0" smtClean="0">
                <a:solidFill>
                  <a:schemeClr val="tx1"/>
                </a:solidFill>
              </a:rPr>
              <a:t>Elaborate</a:t>
            </a:r>
          </a:p>
          <a:p>
            <a:pPr lvl="1">
              <a:lnSpc>
                <a:spcPct val="150000"/>
              </a:lnSpc>
            </a:pPr>
            <a:r>
              <a:rPr lang="en-US" sz="3000" dirty="0" smtClean="0">
                <a:solidFill>
                  <a:schemeClr val="tx1"/>
                </a:solidFill>
              </a:rPr>
              <a:t>Deadlocked region </a:t>
            </a:r>
          </a:p>
          <a:p>
            <a:pPr>
              <a:lnSpc>
                <a:spcPct val="150000"/>
              </a:lnSpc>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smtClean="0"/>
              <a:t>Fighting in 1914</a:t>
            </a:r>
            <a:endParaRPr lang="en-US"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305" y="3143987"/>
            <a:ext cx="4750944" cy="291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94312"/>
            <a:ext cx="8228013" cy="1362075"/>
          </a:xfrm>
        </p:spPr>
        <p:txBody>
          <a:bodyPr>
            <a:normAutofit fontScale="90000"/>
          </a:bodyPr>
          <a:lstStyle/>
          <a:p>
            <a:pPr algn="ctr"/>
            <a:r>
              <a:rPr lang="en-US" sz="6000" dirty="0" smtClean="0">
                <a:solidFill>
                  <a:srgbClr val="FF0000"/>
                </a:solidFill>
              </a:rPr>
              <a:t>World War I:</a:t>
            </a:r>
            <a:br>
              <a:rPr lang="en-US" sz="6000" dirty="0" smtClean="0">
                <a:solidFill>
                  <a:srgbClr val="FF0000"/>
                </a:solidFill>
              </a:rPr>
            </a:br>
            <a:r>
              <a:rPr lang="en-US" sz="6000" dirty="0" smtClean="0">
                <a:solidFill>
                  <a:srgbClr val="FF0000"/>
                </a:solidFill>
              </a:rPr>
              <a:t>A New Kind of War</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89" y="1260816"/>
            <a:ext cx="8692471" cy="5597184"/>
          </a:xfrm>
        </p:spPr>
        <p:txBody>
          <a:bodyPr>
            <a:normAutofit/>
          </a:bodyPr>
          <a:lstStyle/>
          <a:p>
            <a:pPr>
              <a:lnSpc>
                <a:spcPct val="150000"/>
              </a:lnSpc>
            </a:pPr>
            <a:r>
              <a:rPr lang="en-US" sz="3600" dirty="0" smtClean="0"/>
              <a:t>With the introduction of new types of warfare and new technologies, World War I resulted in destruction on a scale never before imagined. </a:t>
            </a:r>
            <a:endParaRPr lang="en-US" sz="3600" dirty="0"/>
          </a:p>
        </p:txBody>
      </p:sp>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solidFill>
                  <a:srgbClr val="FF0000"/>
                </a:solidFill>
              </a:rPr>
              <a:t>Trench warfare</a:t>
            </a:r>
          </a:p>
          <a:p>
            <a:pPr lvl="1">
              <a:lnSpc>
                <a:spcPct val="150000"/>
              </a:lnSpc>
            </a:pPr>
            <a:r>
              <a:rPr lang="en-US" sz="3000" dirty="0" smtClean="0">
                <a:solidFill>
                  <a:schemeClr val="tx1"/>
                </a:solidFill>
              </a:rPr>
              <a:t>Fighting from the trenches</a:t>
            </a:r>
          </a:p>
          <a:p>
            <a:pPr lvl="1">
              <a:lnSpc>
                <a:spcPct val="150000"/>
              </a:lnSpc>
            </a:pPr>
            <a:r>
              <a:rPr lang="en-US" sz="3000" dirty="0" smtClean="0">
                <a:solidFill>
                  <a:schemeClr val="tx1"/>
                </a:solidFill>
              </a:rPr>
              <a:t>Miserable</a:t>
            </a:r>
          </a:p>
          <a:p>
            <a:pPr lvl="1">
              <a:lnSpc>
                <a:spcPct val="150000"/>
              </a:lnSpc>
            </a:pPr>
            <a:r>
              <a:rPr lang="en-US" sz="3000" dirty="0" smtClean="0">
                <a:solidFill>
                  <a:schemeClr val="tx1"/>
                </a:solidFill>
              </a:rPr>
              <a:t>Puddles</a:t>
            </a:r>
            <a:r>
              <a:rPr lang="en-US" sz="2800" dirty="0" smtClean="0">
                <a:solidFill>
                  <a:schemeClr val="tx1"/>
                </a:solidFill>
              </a:rPr>
              <a:t> &amp; mud</a:t>
            </a:r>
          </a:p>
          <a:p>
            <a:pPr lvl="1">
              <a:lnSpc>
                <a:spcPct val="150000"/>
              </a:lnSpc>
            </a:pPr>
            <a:r>
              <a:rPr lang="en-US" sz="2800" dirty="0" smtClean="0">
                <a:solidFill>
                  <a:schemeClr val="tx1"/>
                </a:solidFill>
              </a:rPr>
              <a:t>Sanitation issues</a:t>
            </a:r>
          </a:p>
          <a:p>
            <a:pPr>
              <a:lnSpc>
                <a:spcPct val="150000"/>
              </a:lnSpc>
            </a:pPr>
            <a:r>
              <a:rPr lang="en-US" sz="3000" dirty="0" smtClean="0"/>
              <a:t>No-man’s land</a:t>
            </a:r>
          </a:p>
          <a:p>
            <a:pPr lvl="1">
              <a:lnSpc>
                <a:spcPct val="150000"/>
              </a:lnSpc>
            </a:pPr>
            <a:r>
              <a:rPr lang="en-US" sz="2800" dirty="0" smtClean="0">
                <a:solidFill>
                  <a:schemeClr val="tx1"/>
                </a:solidFill>
              </a:rPr>
              <a:t>Area between opposing trenches </a:t>
            </a:r>
            <a:r>
              <a:rPr lang="en-US" sz="2800" dirty="0" smtClean="0">
                <a:solidFill>
                  <a:schemeClr val="tx1"/>
                </a:solidFill>
                <a:hlinkClick r:id="rId2"/>
              </a:rPr>
              <a:t>AHHHHH</a:t>
            </a: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World War </a:t>
            </a:r>
            <a:r>
              <a:rPr lang="en-US" b="1" u="sng" smtClean="0"/>
              <a:t>I Battlefield</a:t>
            </a:r>
            <a:endParaRPr lang="en-US" b="1" u="sng" dirty="0"/>
          </a:p>
        </p:txBody>
      </p:sp>
      <p:pic>
        <p:nvPicPr>
          <p:cNvPr id="5" name="Picture 4"/>
          <p:cNvPicPr>
            <a:picLocks noChangeAspect="1"/>
          </p:cNvPicPr>
          <p:nvPr/>
        </p:nvPicPr>
        <p:blipFill>
          <a:blip r:embed="rId3"/>
          <a:stretch>
            <a:fillRect/>
          </a:stretch>
        </p:blipFill>
        <p:spPr>
          <a:xfrm>
            <a:off x="4798478" y="2505608"/>
            <a:ext cx="4345522" cy="295473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6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49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2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731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New weapons</a:t>
            </a:r>
          </a:p>
          <a:p>
            <a:pPr lvl="1">
              <a:lnSpc>
                <a:spcPct val="150000"/>
              </a:lnSpc>
            </a:pPr>
            <a:r>
              <a:rPr lang="en-US" sz="3000" dirty="0" smtClean="0">
                <a:solidFill>
                  <a:schemeClr val="tx1"/>
                </a:solidFill>
              </a:rPr>
              <a:t>Poison gas</a:t>
            </a:r>
          </a:p>
          <a:p>
            <a:pPr lvl="1">
              <a:lnSpc>
                <a:spcPct val="150000"/>
              </a:lnSpc>
            </a:pPr>
            <a:r>
              <a:rPr lang="en-US" sz="3000" dirty="0" smtClean="0">
                <a:solidFill>
                  <a:schemeClr val="tx1"/>
                </a:solidFill>
              </a:rPr>
              <a:t>Gas masks</a:t>
            </a:r>
          </a:p>
          <a:p>
            <a:pPr lvl="1">
              <a:lnSpc>
                <a:spcPct val="150000"/>
              </a:lnSpc>
            </a:pPr>
            <a:r>
              <a:rPr lang="en-US" sz="3000" dirty="0" smtClean="0">
                <a:solidFill>
                  <a:schemeClr val="tx1"/>
                </a:solidFill>
              </a:rPr>
              <a:t>Rapid-fire machine guns</a:t>
            </a:r>
          </a:p>
          <a:p>
            <a:pPr lvl="1">
              <a:lnSpc>
                <a:spcPct val="150000"/>
              </a:lnSpc>
            </a:pPr>
            <a:r>
              <a:rPr lang="en-US" sz="3000" dirty="0" smtClean="0">
                <a:solidFill>
                  <a:schemeClr val="tx1"/>
                </a:solidFill>
              </a:rPr>
              <a:t>High-explosive shells</a:t>
            </a:r>
          </a:p>
          <a:p>
            <a:pPr lvl="1">
              <a:lnSpc>
                <a:spcPct val="150000"/>
              </a:lnSpc>
            </a:pPr>
            <a:r>
              <a:rPr lang="en-US" sz="3000" dirty="0" smtClean="0">
                <a:solidFill>
                  <a:schemeClr val="tx1"/>
                </a:solidFill>
              </a:rPr>
              <a:t>Tanks</a:t>
            </a:r>
          </a:p>
          <a:p>
            <a:pPr lvl="1">
              <a:lnSpc>
                <a:spcPct val="150000"/>
              </a:lnSpc>
            </a:pPr>
            <a:r>
              <a:rPr lang="en-US" sz="3000" dirty="0" smtClean="0">
                <a:solidFill>
                  <a:schemeClr val="tx1"/>
                </a:solidFill>
              </a:rPr>
              <a:t>Aircraft </a:t>
            </a:r>
            <a:r>
              <a:rPr lang="en-US" sz="3000" dirty="0" smtClean="0">
                <a:solidFill>
                  <a:srgbClr val="FF0000"/>
                </a:solidFill>
                <a:hlinkClick r:id="rId2"/>
              </a:rPr>
              <a:t>***</a:t>
            </a:r>
            <a:endParaRPr lang="en-US" sz="2800" dirty="0" smtClean="0">
              <a:solidFill>
                <a:srgbClr val="FF0000"/>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World War </a:t>
            </a:r>
            <a:r>
              <a:rPr lang="en-US" b="1" u="sng" smtClean="0"/>
              <a:t>I Battlefield</a:t>
            </a:r>
            <a:endParaRPr lang="en-US" b="1" u="sng" dirty="0"/>
          </a:p>
        </p:txBody>
      </p:sp>
      <p:pic>
        <p:nvPicPr>
          <p:cNvPr id="4" name="Picture 3"/>
          <p:cNvPicPr>
            <a:picLocks noChangeAspect="1"/>
          </p:cNvPicPr>
          <p:nvPr/>
        </p:nvPicPr>
        <p:blipFill>
          <a:blip r:embed="rId3"/>
          <a:stretch>
            <a:fillRect/>
          </a:stretch>
        </p:blipFill>
        <p:spPr>
          <a:xfrm>
            <a:off x="5181601" y="1183912"/>
            <a:ext cx="3962400" cy="2994837"/>
          </a:xfrm>
          <a:prstGeom prst="rect">
            <a:avLst/>
          </a:prstGeom>
        </p:spPr>
      </p:pic>
      <p:pic>
        <p:nvPicPr>
          <p:cNvPr id="5" name="Picture 4"/>
          <p:cNvPicPr>
            <a:picLocks noChangeAspect="1"/>
          </p:cNvPicPr>
          <p:nvPr/>
        </p:nvPicPr>
        <p:blipFill>
          <a:blip r:embed="rId4"/>
          <a:stretch>
            <a:fillRect/>
          </a:stretch>
        </p:blipFill>
        <p:spPr>
          <a:xfrm>
            <a:off x="5181600" y="4178749"/>
            <a:ext cx="3962400" cy="267925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89" y="1109400"/>
            <a:ext cx="8692471" cy="5748599"/>
          </a:xfrm>
        </p:spPr>
        <p:txBody>
          <a:bodyPr>
            <a:normAutofit/>
          </a:bodyPr>
          <a:lstStyle/>
          <a:p>
            <a:pPr>
              <a:lnSpc>
                <a:spcPct val="150000"/>
              </a:lnSpc>
            </a:pPr>
            <a:r>
              <a:rPr lang="en-US" sz="3600" dirty="0" smtClean="0"/>
              <a:t>Europe in 1914 was on the brink of war. After an assassination, the nations of Europe were drawn one by one into what would be called the Great War, or World War I. </a:t>
            </a:r>
            <a:endParaRPr lang="en-US" sz="3600" dirty="0"/>
          </a:p>
        </p:txBody>
      </p:sp>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solidFill>
                  <a:srgbClr val="FF0000"/>
                </a:solidFill>
              </a:rPr>
              <a:t>Total war</a:t>
            </a:r>
          </a:p>
          <a:p>
            <a:pPr lvl="1">
              <a:lnSpc>
                <a:spcPct val="150000"/>
              </a:lnSpc>
            </a:pPr>
            <a:r>
              <a:rPr lang="en-US" sz="3000" dirty="0" smtClean="0">
                <a:solidFill>
                  <a:schemeClr val="tx1"/>
                </a:solidFill>
              </a:rPr>
              <a:t>Required the use of all of society’s resources</a:t>
            </a:r>
          </a:p>
          <a:p>
            <a:pPr lvl="1">
              <a:lnSpc>
                <a:spcPct val="150000"/>
              </a:lnSpc>
            </a:pPr>
            <a:r>
              <a:rPr lang="en-US" sz="3000" dirty="0" smtClean="0">
                <a:solidFill>
                  <a:schemeClr val="tx1"/>
                </a:solidFill>
              </a:rPr>
              <a:t>Stronger control of citizens’ lives</a:t>
            </a:r>
          </a:p>
          <a:p>
            <a:pPr lvl="2">
              <a:lnSpc>
                <a:spcPct val="150000"/>
              </a:lnSpc>
            </a:pPr>
            <a:r>
              <a:rPr lang="en-US" sz="2700" dirty="0" smtClean="0">
                <a:solidFill>
                  <a:schemeClr val="tx1"/>
                </a:solidFill>
              </a:rPr>
              <a:t>Changes in industry and economy</a:t>
            </a:r>
          </a:p>
          <a:p>
            <a:pPr lvl="3">
              <a:lnSpc>
                <a:spcPct val="150000"/>
              </a:lnSpc>
            </a:pPr>
            <a:r>
              <a:rPr lang="en-US" sz="2500" dirty="0" smtClean="0"/>
              <a:t>Factories produced equipment</a:t>
            </a:r>
          </a:p>
          <a:p>
            <a:pPr lvl="3">
              <a:lnSpc>
                <a:spcPct val="150000"/>
              </a:lnSpc>
            </a:pPr>
            <a:r>
              <a:rPr lang="en-US" sz="2500" dirty="0" smtClean="0"/>
              <a:t>Food conservation</a:t>
            </a:r>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on the Home Front</a:t>
            </a:r>
            <a:endParaRPr lang="en-US" b="1" u="sng" dirty="0"/>
          </a:p>
        </p:txBody>
      </p:sp>
      <p:pic>
        <p:nvPicPr>
          <p:cNvPr id="4" name="Picture 3"/>
          <p:cNvPicPr>
            <a:picLocks noChangeAspect="1"/>
          </p:cNvPicPr>
          <p:nvPr/>
        </p:nvPicPr>
        <p:blipFill>
          <a:blip r:embed="rId2"/>
          <a:stretch>
            <a:fillRect/>
          </a:stretch>
        </p:blipFill>
        <p:spPr>
          <a:xfrm>
            <a:off x="6680200" y="3556000"/>
            <a:ext cx="2463800" cy="3302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solidFill>
                  <a:srgbClr val="FF0000"/>
                </a:solidFill>
              </a:rPr>
              <a:t>Propaganda</a:t>
            </a:r>
          </a:p>
          <a:p>
            <a:pPr lvl="1">
              <a:lnSpc>
                <a:spcPct val="150000"/>
              </a:lnSpc>
            </a:pPr>
            <a:r>
              <a:rPr lang="en-US" sz="3000" dirty="0" smtClean="0">
                <a:solidFill>
                  <a:schemeClr val="tx1"/>
                </a:solidFill>
              </a:rPr>
              <a:t>Information designed to influence people’s opinions</a:t>
            </a:r>
          </a:p>
          <a:p>
            <a:pPr>
              <a:lnSpc>
                <a:spcPct val="150000"/>
              </a:lnSpc>
            </a:pPr>
            <a:r>
              <a:rPr lang="en-US" sz="3200" dirty="0" smtClean="0"/>
              <a:t>Used to encourage war effort</a:t>
            </a:r>
          </a:p>
          <a:p>
            <a:pPr>
              <a:lnSpc>
                <a:spcPct val="150000"/>
              </a:lnSpc>
            </a:pPr>
            <a:r>
              <a:rPr lang="en-US" sz="3200" dirty="0" smtClean="0">
                <a:solidFill>
                  <a:schemeClr val="tx1"/>
                </a:solidFill>
              </a:rPr>
              <a:t>Censored </a:t>
            </a:r>
            <a:r>
              <a:rPr lang="en-US" sz="3200" dirty="0" smtClean="0"/>
              <a:t>the media</a:t>
            </a: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on the Home Front</a:t>
            </a:r>
            <a:endParaRPr lang="en-US" b="1" u="sng" dirty="0"/>
          </a:p>
        </p:txBody>
      </p:sp>
      <p:pic>
        <p:nvPicPr>
          <p:cNvPr id="4" name="Picture 3"/>
          <p:cNvPicPr>
            <a:picLocks noChangeAspect="1"/>
          </p:cNvPicPr>
          <p:nvPr/>
        </p:nvPicPr>
        <p:blipFill>
          <a:blip r:embed="rId2"/>
          <a:stretch>
            <a:fillRect/>
          </a:stretch>
        </p:blipFill>
        <p:spPr>
          <a:xfrm>
            <a:off x="5948553" y="2616190"/>
            <a:ext cx="3195447" cy="424180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69" y="1948514"/>
            <a:ext cx="2410762" cy="366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555" y="1628372"/>
            <a:ext cx="2901960" cy="4309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045" y="1710687"/>
            <a:ext cx="2741638" cy="414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dirty="0" smtClean="0"/>
              <a:t>Propaganda Posters</a:t>
            </a:r>
            <a:endParaRPr lang="en-US" dirty="0"/>
          </a:p>
        </p:txBody>
      </p:sp>
    </p:spTree>
    <p:extLst>
      <p:ext uri="{BB962C8B-B14F-4D97-AF65-F5344CB8AC3E}">
        <p14:creationId xmlns:p14="http://schemas.microsoft.com/office/powerpoint/2010/main" val="243699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5872567" cy="5926137"/>
          </a:xfrm>
        </p:spPr>
        <p:txBody>
          <a:bodyPr>
            <a:normAutofit/>
          </a:bodyPr>
          <a:lstStyle/>
          <a:p>
            <a:pPr>
              <a:lnSpc>
                <a:spcPct val="150000"/>
              </a:lnSpc>
            </a:pPr>
            <a:r>
              <a:rPr lang="en-US" sz="3200" dirty="0" smtClean="0"/>
              <a:t>Women and the War</a:t>
            </a:r>
          </a:p>
          <a:p>
            <a:pPr lvl="1">
              <a:lnSpc>
                <a:spcPct val="150000"/>
              </a:lnSpc>
            </a:pPr>
            <a:r>
              <a:rPr lang="en-US" sz="3000" dirty="0" smtClean="0">
                <a:solidFill>
                  <a:schemeClr val="tx1"/>
                </a:solidFill>
              </a:rPr>
              <a:t>Millions of men at battle = much of the work done by women</a:t>
            </a:r>
          </a:p>
          <a:p>
            <a:pPr lvl="1">
              <a:lnSpc>
                <a:spcPct val="150000"/>
              </a:lnSpc>
            </a:pPr>
            <a:r>
              <a:rPr lang="en-US" sz="3000" dirty="0" smtClean="0">
                <a:solidFill>
                  <a:schemeClr val="tx1"/>
                </a:solidFill>
              </a:rPr>
              <a:t>Worked in factories &amp; served as nurses</a:t>
            </a:r>
          </a:p>
          <a:p>
            <a:pPr lvl="1">
              <a:lnSpc>
                <a:spcPct val="150000"/>
              </a:lnSpc>
            </a:pPr>
            <a:r>
              <a:rPr lang="en-US" sz="3000" dirty="0" smtClean="0">
                <a:solidFill>
                  <a:schemeClr val="tx1"/>
                </a:solidFill>
              </a:rPr>
              <a:t>Helped transform public views on what women could do</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on the </a:t>
            </a:r>
            <a:r>
              <a:rPr lang="en-US" b="1" u="sng" smtClean="0"/>
              <a:t>Home Front</a:t>
            </a:r>
            <a:endParaRPr lang="en-US" b="1" u="sng" dirty="0"/>
          </a:p>
        </p:txBody>
      </p:sp>
      <p:pic>
        <p:nvPicPr>
          <p:cNvPr id="4" name="Picture 3"/>
          <p:cNvPicPr>
            <a:picLocks noChangeAspect="1"/>
          </p:cNvPicPr>
          <p:nvPr/>
        </p:nvPicPr>
        <p:blipFill>
          <a:blip r:embed="rId2"/>
          <a:stretch>
            <a:fillRect/>
          </a:stretch>
        </p:blipFill>
        <p:spPr>
          <a:xfrm>
            <a:off x="5825946" y="2420791"/>
            <a:ext cx="3318054" cy="370988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War in Western Europe going badly for Allied forces</a:t>
            </a:r>
          </a:p>
          <a:p>
            <a:pPr lvl="1">
              <a:lnSpc>
                <a:spcPct val="150000"/>
              </a:lnSpc>
            </a:pPr>
            <a:r>
              <a:rPr lang="en-US" sz="3000" dirty="0" smtClean="0">
                <a:solidFill>
                  <a:schemeClr val="tx1"/>
                </a:solidFill>
              </a:rPr>
              <a:t>Series of bloody battles</a:t>
            </a:r>
          </a:p>
          <a:p>
            <a:pPr lvl="1">
              <a:lnSpc>
                <a:spcPct val="150000"/>
              </a:lnSpc>
            </a:pPr>
            <a:r>
              <a:rPr lang="en-US" sz="3000" dirty="0" smtClean="0">
                <a:solidFill>
                  <a:schemeClr val="tx1"/>
                </a:solidFill>
              </a:rPr>
              <a:t>Heavy causalities</a:t>
            </a:r>
          </a:p>
          <a:p>
            <a:pPr lvl="1">
              <a:lnSpc>
                <a:spcPct val="150000"/>
              </a:lnSpc>
            </a:pPr>
            <a:r>
              <a:rPr lang="en-US" sz="3000" dirty="0" smtClean="0">
                <a:solidFill>
                  <a:schemeClr val="tx1"/>
                </a:solidFill>
              </a:rPr>
              <a:t>Front lines virtually unchanged</a:t>
            </a:r>
          </a:p>
          <a:p>
            <a:pPr lvl="1">
              <a:lnSpc>
                <a:spcPct val="150000"/>
              </a:lnSpc>
            </a:pPr>
            <a:r>
              <a:rPr lang="en-US" sz="3000" dirty="0" smtClean="0">
                <a:solidFill>
                  <a:schemeClr val="tx1"/>
                </a:solidFill>
              </a:rPr>
              <a:t>Remained a stalemate</a:t>
            </a:r>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Battles on the Western Front</a:t>
            </a:r>
            <a:endParaRPr lang="en-US" b="1" u="sng" dirty="0"/>
          </a:p>
        </p:txBody>
      </p:sp>
      <p:pic>
        <p:nvPicPr>
          <p:cNvPr id="4" name="Picture 3"/>
          <p:cNvPicPr>
            <a:picLocks noChangeAspect="1"/>
          </p:cNvPicPr>
          <p:nvPr/>
        </p:nvPicPr>
        <p:blipFill>
          <a:blip r:embed="rId2"/>
          <a:stretch>
            <a:fillRect/>
          </a:stretch>
        </p:blipFill>
        <p:spPr>
          <a:xfrm>
            <a:off x="4906470" y="4678312"/>
            <a:ext cx="4237530" cy="217968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ts val="5040"/>
              </a:lnSpc>
            </a:pPr>
            <a:r>
              <a:rPr lang="en-US" sz="3200" dirty="0" smtClean="0"/>
              <a:t>Italy joins the Allied Powers (1915)</a:t>
            </a:r>
          </a:p>
          <a:p>
            <a:pPr>
              <a:lnSpc>
                <a:spcPts val="5040"/>
              </a:lnSpc>
            </a:pPr>
            <a:r>
              <a:rPr lang="en-US" sz="3200" dirty="0" smtClean="0">
                <a:solidFill>
                  <a:srgbClr val="FF0000"/>
                </a:solidFill>
              </a:rPr>
              <a:t>Battle of Verdun</a:t>
            </a:r>
          </a:p>
          <a:p>
            <a:pPr lvl="1">
              <a:lnSpc>
                <a:spcPts val="5040"/>
              </a:lnSpc>
            </a:pPr>
            <a:r>
              <a:rPr lang="en-US" sz="3000" dirty="0" smtClean="0">
                <a:solidFill>
                  <a:schemeClr val="tx1"/>
                </a:solidFill>
              </a:rPr>
              <a:t>French fortress</a:t>
            </a:r>
          </a:p>
          <a:p>
            <a:pPr lvl="1">
              <a:lnSpc>
                <a:spcPts val="5040"/>
              </a:lnSpc>
            </a:pPr>
            <a:r>
              <a:rPr lang="en-US" sz="3000" dirty="0" smtClean="0">
                <a:solidFill>
                  <a:schemeClr val="tx1"/>
                </a:solidFill>
              </a:rPr>
              <a:t>Germany wanted to “bleed France white”</a:t>
            </a:r>
          </a:p>
          <a:p>
            <a:pPr lvl="1">
              <a:lnSpc>
                <a:spcPts val="5040"/>
              </a:lnSpc>
            </a:pPr>
            <a:r>
              <a:rPr lang="en-US" sz="3000" dirty="0" smtClean="0">
                <a:solidFill>
                  <a:schemeClr val="tx1"/>
                </a:solidFill>
              </a:rPr>
              <a:t>Battle left both sides weakened</a:t>
            </a:r>
          </a:p>
          <a:p>
            <a:pPr marL="365760" lvl="1" indent="0">
              <a:lnSpc>
                <a:spcPts val="5040"/>
              </a:lnSpc>
              <a:buNone/>
            </a:pPr>
            <a:r>
              <a:rPr lang="en-US" sz="3000" dirty="0" smtClean="0">
                <a:solidFill>
                  <a:srgbClr val="FF0000"/>
                </a:solidFill>
              </a:rPr>
              <a:t>Battle of the Somme</a:t>
            </a:r>
          </a:p>
          <a:p>
            <a:pPr marL="365760" lvl="1" indent="0">
              <a:lnSpc>
                <a:spcPts val="5040"/>
              </a:lnSpc>
              <a:buNone/>
            </a:pPr>
            <a:r>
              <a:rPr lang="en-US" sz="3000" dirty="0" smtClean="0">
                <a:solidFill>
                  <a:schemeClr val="tx1"/>
                </a:solidFill>
              </a:rPr>
              <a:t>British offensive</a:t>
            </a:r>
            <a:endParaRPr lang="en-US" sz="3200" dirty="0" smtClean="0">
              <a:solidFill>
                <a:schemeClr val="tx1"/>
              </a:solidFill>
            </a:endParaRPr>
          </a:p>
          <a:p>
            <a:pPr marL="0" indent="0">
              <a:lnSpc>
                <a:spcPct val="150000"/>
              </a:lnSpc>
              <a:buNone/>
            </a:pP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Battles on the Western Front</a:t>
            </a:r>
            <a:endParaRPr lang="en-US" b="1" u="sng" dirty="0"/>
          </a:p>
        </p:txBody>
      </p:sp>
      <p:pic>
        <p:nvPicPr>
          <p:cNvPr id="4" name="Picture 3"/>
          <p:cNvPicPr>
            <a:picLocks noChangeAspect="1"/>
          </p:cNvPicPr>
          <p:nvPr/>
        </p:nvPicPr>
        <p:blipFill>
          <a:blip r:embed="rId3"/>
          <a:stretch>
            <a:fillRect/>
          </a:stretch>
        </p:blipFill>
        <p:spPr>
          <a:xfrm>
            <a:off x="4852195" y="4385646"/>
            <a:ext cx="4291805" cy="247235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Early fighting took place in Europe</a:t>
            </a:r>
          </a:p>
          <a:p>
            <a:pPr>
              <a:lnSpc>
                <a:spcPct val="150000"/>
              </a:lnSpc>
            </a:pPr>
            <a:r>
              <a:rPr lang="en-US" sz="3200" dirty="0" smtClean="0">
                <a:solidFill>
                  <a:schemeClr val="tx1"/>
                </a:solidFill>
              </a:rPr>
              <a:t>Fighting quickly spreads around the globe</a:t>
            </a:r>
          </a:p>
          <a:p>
            <a:pPr>
              <a:lnSpc>
                <a:spcPct val="150000"/>
              </a:lnSpc>
            </a:pPr>
            <a:r>
              <a:rPr lang="en-US" sz="3200" dirty="0" smtClean="0"/>
              <a:t>Over 30 nations officially took sides in the war</a:t>
            </a: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around the World</a:t>
            </a:r>
            <a:endParaRPr lang="en-US" b="1" u="sng" dirty="0"/>
          </a:p>
        </p:txBody>
      </p:sp>
      <p:pic>
        <p:nvPicPr>
          <p:cNvPr id="4" name="Picture 3"/>
          <p:cNvPicPr>
            <a:picLocks noChangeAspect="1"/>
          </p:cNvPicPr>
          <p:nvPr/>
        </p:nvPicPr>
        <p:blipFill>
          <a:blip r:embed="rId2"/>
          <a:stretch>
            <a:fillRect/>
          </a:stretch>
        </p:blipFill>
        <p:spPr>
          <a:xfrm>
            <a:off x="1125239" y="3509068"/>
            <a:ext cx="6965366" cy="334893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Ottoman Empire joined the Central Powers</a:t>
            </a:r>
          </a:p>
          <a:p>
            <a:pPr lvl="1">
              <a:lnSpc>
                <a:spcPct val="150000"/>
              </a:lnSpc>
            </a:pPr>
            <a:r>
              <a:rPr lang="en-US" sz="3000" dirty="0" smtClean="0">
                <a:solidFill>
                  <a:schemeClr val="tx1"/>
                </a:solidFill>
              </a:rPr>
              <a:t>Controlled the Dardanelles</a:t>
            </a:r>
          </a:p>
          <a:p>
            <a:pPr lvl="2">
              <a:lnSpc>
                <a:spcPct val="150000"/>
              </a:lnSpc>
            </a:pPr>
            <a:r>
              <a:rPr lang="en-US" sz="2700" dirty="0" smtClean="0"/>
              <a:t>Valuable water route</a:t>
            </a:r>
          </a:p>
          <a:p>
            <a:pPr>
              <a:lnSpc>
                <a:spcPct val="150000"/>
              </a:lnSpc>
            </a:pPr>
            <a:r>
              <a:rPr lang="en-US" sz="3200" dirty="0" smtClean="0">
                <a:solidFill>
                  <a:srgbClr val="FF0000"/>
                </a:solidFill>
              </a:rPr>
              <a:t>Gallipoli Campaign</a:t>
            </a:r>
          </a:p>
          <a:p>
            <a:pPr lvl="1">
              <a:lnSpc>
                <a:spcPct val="150000"/>
              </a:lnSpc>
            </a:pPr>
            <a:r>
              <a:rPr lang="en-US" sz="3000" dirty="0" smtClean="0">
                <a:solidFill>
                  <a:schemeClr val="tx1"/>
                </a:solidFill>
              </a:rPr>
              <a:t>Needed to take the Dardanelles</a:t>
            </a:r>
          </a:p>
          <a:p>
            <a:pPr lvl="2">
              <a:lnSpc>
                <a:spcPct val="150000"/>
              </a:lnSpc>
            </a:pPr>
            <a:r>
              <a:rPr lang="en-US" sz="2700" dirty="0" smtClean="0"/>
              <a:t>Allies used route to send supplies to Russia</a:t>
            </a:r>
          </a:p>
          <a:p>
            <a:pPr lvl="1">
              <a:lnSpc>
                <a:spcPct val="150000"/>
              </a:lnSpc>
            </a:pPr>
            <a:r>
              <a:rPr lang="en-US" sz="3000" dirty="0" smtClean="0">
                <a:solidFill>
                  <a:schemeClr val="tx1"/>
                </a:solidFill>
              </a:rPr>
              <a:t>Ended in total failure</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around </a:t>
            </a:r>
            <a:r>
              <a:rPr lang="en-US" b="1" u="sng" smtClean="0"/>
              <a:t>the World</a:t>
            </a:r>
            <a:endParaRPr lang="en-US" b="1" u="sng" dirty="0"/>
          </a:p>
        </p:txBody>
      </p:sp>
      <p:pic>
        <p:nvPicPr>
          <p:cNvPr id="4" name="Picture 3"/>
          <p:cNvPicPr>
            <a:picLocks noChangeAspect="1"/>
          </p:cNvPicPr>
          <p:nvPr/>
        </p:nvPicPr>
        <p:blipFill>
          <a:blip r:embed="rId2"/>
          <a:stretch>
            <a:fillRect/>
          </a:stretch>
        </p:blipFill>
        <p:spPr>
          <a:xfrm>
            <a:off x="6216971" y="1826942"/>
            <a:ext cx="2927030" cy="281839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81601"/>
            <a:ext cx="9144000" cy="6076400"/>
          </a:xfrm>
        </p:spPr>
        <p:txBody>
          <a:bodyPr>
            <a:normAutofit/>
          </a:bodyPr>
          <a:lstStyle/>
          <a:p>
            <a:pPr>
              <a:lnSpc>
                <a:spcPct val="150000"/>
              </a:lnSpc>
            </a:pPr>
            <a:r>
              <a:rPr lang="en-US" sz="3200" dirty="0" smtClean="0"/>
              <a:t>The Armenian Massacre</a:t>
            </a:r>
          </a:p>
          <a:p>
            <a:pPr lvl="1">
              <a:lnSpc>
                <a:spcPct val="150000"/>
              </a:lnSpc>
            </a:pPr>
            <a:r>
              <a:rPr lang="en-US" sz="3000" dirty="0" smtClean="0">
                <a:solidFill>
                  <a:schemeClr val="tx1"/>
                </a:solidFill>
              </a:rPr>
              <a:t>Russia launched attack on Caucasus </a:t>
            </a:r>
          </a:p>
          <a:p>
            <a:pPr lvl="1">
              <a:lnSpc>
                <a:spcPct val="150000"/>
              </a:lnSpc>
            </a:pPr>
            <a:r>
              <a:rPr lang="en-US" sz="3000" dirty="0" smtClean="0">
                <a:solidFill>
                  <a:schemeClr val="tx1"/>
                </a:solidFill>
              </a:rPr>
              <a:t>Home to many Christian Armenians</a:t>
            </a:r>
          </a:p>
          <a:p>
            <a:pPr lvl="1">
              <a:lnSpc>
                <a:spcPct val="150000"/>
              </a:lnSpc>
            </a:pPr>
            <a:r>
              <a:rPr lang="en-US" sz="3000" dirty="0" smtClean="0">
                <a:solidFill>
                  <a:schemeClr val="tx1"/>
                </a:solidFill>
              </a:rPr>
              <a:t>Ottoman leaders claimed Armenians aiding Russians</a:t>
            </a:r>
          </a:p>
          <a:p>
            <a:pPr>
              <a:lnSpc>
                <a:spcPct val="150000"/>
              </a:lnSpc>
            </a:pPr>
            <a:r>
              <a:rPr lang="en-US" sz="3200" dirty="0" smtClean="0">
                <a:solidFill>
                  <a:srgbClr val="FF0000"/>
                </a:solidFill>
              </a:rPr>
              <a:t>Genocide</a:t>
            </a:r>
          </a:p>
          <a:p>
            <a:pPr lvl="1">
              <a:lnSpc>
                <a:spcPct val="150000"/>
              </a:lnSpc>
            </a:pPr>
            <a:r>
              <a:rPr lang="en-US" sz="3000" dirty="0" smtClean="0">
                <a:solidFill>
                  <a:schemeClr val="tx1"/>
                </a:solidFill>
              </a:rPr>
              <a:t>Deliberate destruction of a racial, political, or cultural group</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around </a:t>
            </a:r>
            <a:r>
              <a:rPr lang="en-US" b="1" u="sng" smtClean="0"/>
              <a:t>the World</a:t>
            </a:r>
            <a:endParaRPr lang="en-US" b="1" u="sng" dirty="0"/>
          </a:p>
        </p:txBody>
      </p:sp>
      <p:pic>
        <p:nvPicPr>
          <p:cNvPr id="4" name="Picture 3"/>
          <p:cNvPicPr>
            <a:picLocks noChangeAspect="1"/>
          </p:cNvPicPr>
          <p:nvPr/>
        </p:nvPicPr>
        <p:blipFill>
          <a:blip r:embed="rId2"/>
          <a:stretch>
            <a:fillRect/>
          </a:stretch>
        </p:blipFill>
        <p:spPr>
          <a:xfrm>
            <a:off x="4170142" y="3745169"/>
            <a:ext cx="2301744" cy="165030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38179"/>
            <a:ext cx="9144000" cy="6119822"/>
          </a:xfrm>
        </p:spPr>
        <p:txBody>
          <a:bodyPr>
            <a:normAutofit/>
          </a:bodyPr>
          <a:lstStyle/>
          <a:p>
            <a:pPr>
              <a:lnSpc>
                <a:spcPct val="200000"/>
              </a:lnSpc>
            </a:pPr>
            <a:r>
              <a:rPr lang="en-US" sz="3200" dirty="0" smtClean="0"/>
              <a:t>Rising tensions in Europe due to:</a:t>
            </a:r>
          </a:p>
          <a:p>
            <a:pPr lvl="1">
              <a:lnSpc>
                <a:spcPct val="200000"/>
              </a:lnSpc>
              <a:buNone/>
            </a:pPr>
            <a:r>
              <a:rPr lang="en-US" sz="3200" dirty="0" smtClean="0">
                <a:solidFill>
                  <a:schemeClr val="tx1"/>
                </a:solidFill>
              </a:rPr>
              <a:t>1.) Militarism</a:t>
            </a:r>
          </a:p>
          <a:p>
            <a:pPr lvl="1">
              <a:lnSpc>
                <a:spcPct val="200000"/>
              </a:lnSpc>
              <a:buNone/>
            </a:pPr>
            <a:r>
              <a:rPr lang="en-US" sz="3200" dirty="0" smtClean="0">
                <a:solidFill>
                  <a:schemeClr val="tx1"/>
                </a:solidFill>
              </a:rPr>
              <a:t>2.) Alliances</a:t>
            </a:r>
          </a:p>
          <a:p>
            <a:pPr lvl="1">
              <a:lnSpc>
                <a:spcPct val="200000"/>
              </a:lnSpc>
              <a:buNone/>
            </a:pPr>
            <a:r>
              <a:rPr lang="en-US" sz="3200" dirty="0" smtClean="0">
                <a:solidFill>
                  <a:schemeClr val="tx1"/>
                </a:solidFill>
              </a:rPr>
              <a:t>3.) Imperialism</a:t>
            </a:r>
          </a:p>
          <a:p>
            <a:pPr lvl="1">
              <a:lnSpc>
                <a:spcPct val="200000"/>
              </a:lnSpc>
              <a:buNone/>
            </a:pPr>
            <a:r>
              <a:rPr lang="en-US" sz="3200" dirty="0" smtClean="0">
                <a:solidFill>
                  <a:schemeClr val="tx1"/>
                </a:solidFill>
              </a:rPr>
              <a:t>4.) Nationalism</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Europe on the Brink of War</a:t>
            </a:r>
            <a:endParaRPr lang="en-US" b="1" u="sng" dirty="0"/>
          </a:p>
        </p:txBody>
      </p:sp>
      <p:pic>
        <p:nvPicPr>
          <p:cNvPr id="4" name="Picture 3"/>
          <p:cNvPicPr>
            <a:picLocks noChangeAspect="1"/>
          </p:cNvPicPr>
          <p:nvPr/>
        </p:nvPicPr>
        <p:blipFill>
          <a:blip r:embed="rId2"/>
          <a:stretch>
            <a:fillRect/>
          </a:stretch>
        </p:blipFill>
        <p:spPr>
          <a:xfrm>
            <a:off x="3593013" y="2062556"/>
            <a:ext cx="5550987" cy="479544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Colonies joined war effort</a:t>
            </a:r>
          </a:p>
          <a:p>
            <a:pPr lvl="1">
              <a:lnSpc>
                <a:spcPct val="150000"/>
              </a:lnSpc>
            </a:pPr>
            <a:r>
              <a:rPr lang="en-US" sz="3000" dirty="0" smtClean="0">
                <a:solidFill>
                  <a:schemeClr val="tx1"/>
                </a:solidFill>
              </a:rPr>
              <a:t>Hoping service would win independence</a:t>
            </a:r>
          </a:p>
          <a:p>
            <a:pPr>
              <a:lnSpc>
                <a:spcPct val="150000"/>
              </a:lnSpc>
            </a:pPr>
            <a:r>
              <a:rPr lang="en-US" sz="3200" dirty="0" smtClean="0"/>
              <a:t>Japan declares war on Germany (1914)</a:t>
            </a:r>
          </a:p>
          <a:p>
            <a:pPr lvl="1">
              <a:lnSpc>
                <a:spcPct val="150000"/>
              </a:lnSpc>
            </a:pPr>
            <a:r>
              <a:rPr lang="en-US" sz="3000" dirty="0" smtClean="0">
                <a:solidFill>
                  <a:schemeClr val="tx1"/>
                </a:solidFill>
              </a:rPr>
              <a:t>Capture German colonies in the Pacific</a:t>
            </a:r>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around </a:t>
            </a:r>
            <a:r>
              <a:rPr lang="en-US" b="1" u="sng" smtClean="0"/>
              <a:t>the World</a:t>
            </a:r>
            <a:endParaRPr lang="en-US" b="1" u="sng" dirty="0"/>
          </a:p>
        </p:txBody>
      </p:sp>
      <p:pic>
        <p:nvPicPr>
          <p:cNvPr id="4" name="Picture 3"/>
          <p:cNvPicPr>
            <a:picLocks noChangeAspect="1"/>
          </p:cNvPicPr>
          <p:nvPr/>
        </p:nvPicPr>
        <p:blipFill>
          <a:blip r:embed="rId2"/>
          <a:stretch>
            <a:fillRect/>
          </a:stretch>
        </p:blipFill>
        <p:spPr>
          <a:xfrm>
            <a:off x="1543561" y="4162497"/>
            <a:ext cx="5978970" cy="269550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94312"/>
            <a:ext cx="8228013" cy="1362075"/>
          </a:xfrm>
        </p:spPr>
        <p:txBody>
          <a:bodyPr>
            <a:normAutofit fontScale="90000"/>
          </a:bodyPr>
          <a:lstStyle/>
          <a:p>
            <a:pPr algn="ctr"/>
            <a:r>
              <a:rPr lang="en-US" sz="6000" dirty="0" smtClean="0">
                <a:solidFill>
                  <a:srgbClr val="FF0000"/>
                </a:solidFill>
              </a:rPr>
              <a:t>World War I:</a:t>
            </a:r>
            <a:br>
              <a:rPr lang="en-US" sz="6000" dirty="0" smtClean="0">
                <a:solidFill>
                  <a:srgbClr val="FF0000"/>
                </a:solidFill>
              </a:rPr>
            </a:br>
            <a:r>
              <a:rPr lang="en-US" sz="6000" dirty="0" smtClean="0">
                <a:solidFill>
                  <a:srgbClr val="FF0000"/>
                </a:solidFill>
              </a:rPr>
              <a:t>Revolution in Russia</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89" y="1325710"/>
            <a:ext cx="8692471" cy="5532289"/>
          </a:xfrm>
        </p:spPr>
        <p:txBody>
          <a:bodyPr>
            <a:normAutofit/>
          </a:bodyPr>
          <a:lstStyle/>
          <a:p>
            <a:pPr>
              <a:lnSpc>
                <a:spcPct val="150000"/>
              </a:lnSpc>
            </a:pPr>
            <a:r>
              <a:rPr lang="en-US" sz="3600" dirty="0" smtClean="0"/>
              <a:t>The war and social unrest combined to push Russia to the edge of a revolution. The events that followed led to Russia’s exit from the war and became a major turning point in world history. </a:t>
            </a:r>
            <a:endParaRPr lang="en-US" sz="3600" dirty="0"/>
          </a:p>
        </p:txBody>
      </p:sp>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rgbClr val="FF0000"/>
                </a:solidFill>
              </a:rPr>
              <a:t>Bolsheviks</a:t>
            </a:r>
          </a:p>
          <a:p>
            <a:pPr lvl="1">
              <a:lnSpc>
                <a:spcPct val="150000"/>
              </a:lnSpc>
            </a:pPr>
            <a:r>
              <a:rPr lang="en-US" sz="2800" dirty="0" smtClean="0">
                <a:solidFill>
                  <a:schemeClr val="tx1"/>
                </a:solidFill>
              </a:rPr>
              <a:t>Small Marxist group led by Vladimir Lenin</a:t>
            </a:r>
          </a:p>
          <a:p>
            <a:pPr lvl="1">
              <a:lnSpc>
                <a:spcPct val="150000"/>
              </a:lnSpc>
            </a:pPr>
            <a:r>
              <a:rPr lang="en-US" sz="2800" dirty="0" smtClean="0">
                <a:solidFill>
                  <a:schemeClr val="tx1"/>
                </a:solidFill>
              </a:rPr>
              <a:t>Wanted to overthrow the czar</a:t>
            </a:r>
          </a:p>
          <a:p>
            <a:pPr lvl="1">
              <a:lnSpc>
                <a:spcPct val="150000"/>
              </a:lnSpc>
            </a:pPr>
            <a:r>
              <a:rPr lang="en-US" sz="2800" dirty="0" smtClean="0">
                <a:solidFill>
                  <a:schemeClr val="tx1"/>
                </a:solidFill>
              </a:rPr>
              <a:t>Gained influence and followers as Russia’s problems grew </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Russia and World War I</a:t>
            </a:r>
            <a:endParaRPr lang="en-US" b="1" u="sng" dirty="0"/>
          </a:p>
        </p:txBody>
      </p:sp>
      <p:pic>
        <p:nvPicPr>
          <p:cNvPr id="4" name="Picture 3"/>
          <p:cNvPicPr>
            <a:picLocks noChangeAspect="1"/>
          </p:cNvPicPr>
          <p:nvPr/>
        </p:nvPicPr>
        <p:blipFill>
          <a:blip r:embed="rId2"/>
          <a:stretch>
            <a:fillRect/>
          </a:stretch>
        </p:blipFill>
        <p:spPr>
          <a:xfrm>
            <a:off x="2527804" y="3777735"/>
            <a:ext cx="5363798" cy="309931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Start of war = huge army (6 million)</a:t>
            </a:r>
          </a:p>
          <a:p>
            <a:pPr>
              <a:lnSpc>
                <a:spcPct val="150000"/>
              </a:lnSpc>
            </a:pPr>
            <a:r>
              <a:rPr lang="en-US" sz="2800" dirty="0" smtClean="0"/>
              <a:t>Not prepared for war</a:t>
            </a:r>
          </a:p>
          <a:p>
            <a:pPr lvl="1">
              <a:lnSpc>
                <a:spcPct val="150000"/>
              </a:lnSpc>
            </a:pPr>
            <a:r>
              <a:rPr lang="en-US" dirty="0" smtClean="0">
                <a:solidFill>
                  <a:schemeClr val="tx1"/>
                </a:solidFill>
              </a:rPr>
              <a:t>Could not produce supplies fast enough</a:t>
            </a:r>
          </a:p>
          <a:p>
            <a:pPr lvl="1">
              <a:lnSpc>
                <a:spcPct val="150000"/>
              </a:lnSpc>
            </a:pPr>
            <a:r>
              <a:rPr lang="en-US" dirty="0" smtClean="0">
                <a:solidFill>
                  <a:schemeClr val="tx1"/>
                </a:solidFill>
              </a:rPr>
              <a:t>Weak transportation system</a:t>
            </a:r>
          </a:p>
          <a:p>
            <a:pPr lvl="1">
              <a:lnSpc>
                <a:spcPct val="150000"/>
              </a:lnSpc>
            </a:pPr>
            <a:r>
              <a:rPr lang="en-US" dirty="0" smtClean="0">
                <a:solidFill>
                  <a:schemeClr val="tx1"/>
                </a:solidFill>
              </a:rPr>
              <a:t>Outdated equipment</a:t>
            </a:r>
          </a:p>
          <a:p>
            <a:pPr lvl="1">
              <a:lnSpc>
                <a:spcPct val="150000"/>
              </a:lnSpc>
            </a:pPr>
            <a:r>
              <a:rPr lang="en-US" dirty="0" smtClean="0">
                <a:solidFill>
                  <a:schemeClr val="tx1"/>
                </a:solidFill>
              </a:rPr>
              <a:t>Poor leaders </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Russia and </a:t>
            </a:r>
            <a:r>
              <a:rPr lang="en-US" b="1" u="sng" smtClean="0"/>
              <a:t>World War I</a:t>
            </a:r>
            <a:endParaRPr lang="en-US" b="1" u="sng" dirty="0"/>
          </a:p>
        </p:txBody>
      </p:sp>
      <p:pic>
        <p:nvPicPr>
          <p:cNvPr id="5" name="Picture 4"/>
          <p:cNvPicPr>
            <a:picLocks noChangeAspect="1"/>
          </p:cNvPicPr>
          <p:nvPr/>
        </p:nvPicPr>
        <p:blipFill>
          <a:blip r:embed="rId2"/>
          <a:stretch>
            <a:fillRect/>
          </a:stretch>
        </p:blipFill>
        <p:spPr>
          <a:xfrm>
            <a:off x="4700225" y="3712406"/>
            <a:ext cx="4443775" cy="314559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Czar Nicholas II takes personal command of the Russian forces</a:t>
            </a:r>
          </a:p>
          <a:p>
            <a:pPr>
              <a:lnSpc>
                <a:spcPct val="150000"/>
              </a:lnSpc>
            </a:pPr>
            <a:r>
              <a:rPr lang="en-US" sz="2800" dirty="0" smtClean="0"/>
              <a:t>Situation grew worse</a:t>
            </a:r>
          </a:p>
          <a:p>
            <a:pPr lvl="1">
              <a:lnSpc>
                <a:spcPct val="150000"/>
              </a:lnSpc>
            </a:pPr>
            <a:r>
              <a:rPr lang="en-US" dirty="0" smtClean="0">
                <a:solidFill>
                  <a:schemeClr val="tx1"/>
                </a:solidFill>
              </a:rPr>
              <a:t>Defeats in battle</a:t>
            </a:r>
          </a:p>
          <a:p>
            <a:pPr lvl="1">
              <a:lnSpc>
                <a:spcPct val="150000"/>
              </a:lnSpc>
            </a:pPr>
            <a:r>
              <a:rPr lang="en-US" dirty="0" smtClean="0">
                <a:solidFill>
                  <a:schemeClr val="tx1"/>
                </a:solidFill>
              </a:rPr>
              <a:t>Food and goods growing scarce</a:t>
            </a:r>
          </a:p>
          <a:p>
            <a:pPr lvl="1">
              <a:lnSpc>
                <a:spcPct val="150000"/>
              </a:lnSpc>
            </a:pPr>
            <a:r>
              <a:rPr lang="en-US" dirty="0" smtClean="0">
                <a:solidFill>
                  <a:srgbClr val="FF0000"/>
                </a:solidFill>
              </a:rPr>
              <a:t>Grigory Rasputin </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Russia and </a:t>
            </a:r>
            <a:r>
              <a:rPr lang="en-US" b="1" u="sng" smtClean="0"/>
              <a:t>World War I</a:t>
            </a:r>
            <a:endParaRPr lang="en-US" b="1" u="sng" dirty="0"/>
          </a:p>
        </p:txBody>
      </p:sp>
      <p:pic>
        <p:nvPicPr>
          <p:cNvPr id="4" name="Picture 3"/>
          <p:cNvPicPr>
            <a:picLocks noChangeAspect="1"/>
          </p:cNvPicPr>
          <p:nvPr/>
        </p:nvPicPr>
        <p:blipFill>
          <a:blip r:embed="rId2"/>
          <a:stretch>
            <a:fillRect/>
          </a:stretch>
        </p:blipFill>
        <p:spPr>
          <a:xfrm>
            <a:off x="5672529" y="2350519"/>
            <a:ext cx="3471470" cy="450748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Protests on the streets</a:t>
            </a:r>
          </a:p>
          <a:p>
            <a:pPr>
              <a:lnSpc>
                <a:spcPct val="150000"/>
              </a:lnSpc>
            </a:pPr>
            <a:r>
              <a:rPr lang="en-US" sz="2800" dirty="0" smtClean="0"/>
              <a:t>Citizens, soldiers, and government refuse to obey the czar</a:t>
            </a:r>
          </a:p>
          <a:p>
            <a:pPr lvl="1">
              <a:lnSpc>
                <a:spcPct val="150000"/>
              </a:lnSpc>
            </a:pPr>
            <a:r>
              <a:rPr lang="en-US" dirty="0" smtClean="0">
                <a:solidFill>
                  <a:schemeClr val="tx1"/>
                </a:solidFill>
              </a:rPr>
              <a:t>Russian monarchy comes to an end</a:t>
            </a:r>
          </a:p>
          <a:p>
            <a:pPr>
              <a:lnSpc>
                <a:spcPct val="150000"/>
              </a:lnSpc>
            </a:pPr>
            <a:r>
              <a:rPr lang="en-US" sz="2800" dirty="0" smtClean="0"/>
              <a:t>Establish a provisional government</a:t>
            </a:r>
          </a:p>
          <a:p>
            <a:pPr>
              <a:lnSpc>
                <a:spcPct val="150000"/>
              </a:lnSpc>
            </a:pPr>
            <a:r>
              <a:rPr lang="en-US" sz="2800" dirty="0" smtClean="0"/>
              <a:t>Many unhappy – tired if war </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Russian Revolution</a:t>
            </a:r>
            <a:endParaRPr lang="en-US" b="1" u="sng" dirty="0"/>
          </a:p>
        </p:txBody>
      </p:sp>
      <p:pic>
        <p:nvPicPr>
          <p:cNvPr id="4" name="Picture 3"/>
          <p:cNvPicPr>
            <a:picLocks noChangeAspect="1"/>
          </p:cNvPicPr>
          <p:nvPr/>
        </p:nvPicPr>
        <p:blipFill>
          <a:blip r:embed="rId2"/>
          <a:stretch>
            <a:fillRect/>
          </a:stretch>
        </p:blipFill>
        <p:spPr>
          <a:xfrm>
            <a:off x="5134426" y="4298802"/>
            <a:ext cx="4009573" cy="255919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Bolsheviks wanted a Marxist revolution</a:t>
            </a:r>
          </a:p>
          <a:p>
            <a:pPr>
              <a:lnSpc>
                <a:spcPct val="150000"/>
              </a:lnSpc>
            </a:pPr>
            <a:r>
              <a:rPr lang="en-US" sz="2800" dirty="0" smtClean="0"/>
              <a:t>Vladimir Lenin returns to Russia</a:t>
            </a:r>
          </a:p>
          <a:p>
            <a:pPr lvl="1">
              <a:lnSpc>
                <a:spcPct val="150000"/>
              </a:lnSpc>
            </a:pPr>
            <a:r>
              <a:rPr lang="en-US" dirty="0" smtClean="0">
                <a:solidFill>
                  <a:schemeClr val="tx1"/>
                </a:solidFill>
              </a:rPr>
              <a:t>Helped by Germans (wanted Russia out of the war)</a:t>
            </a:r>
          </a:p>
          <a:p>
            <a:pPr>
              <a:lnSpc>
                <a:spcPct val="150000"/>
              </a:lnSpc>
            </a:pPr>
            <a:r>
              <a:rPr lang="en-US" sz="2800" dirty="0" smtClean="0">
                <a:solidFill>
                  <a:srgbClr val="FF0000"/>
                </a:solidFill>
              </a:rPr>
              <a:t>Marxism-Leninism</a:t>
            </a:r>
          </a:p>
          <a:p>
            <a:pPr lvl="1">
              <a:lnSpc>
                <a:spcPct val="150000"/>
              </a:lnSpc>
            </a:pPr>
            <a:r>
              <a:rPr lang="en-US" dirty="0" smtClean="0">
                <a:solidFill>
                  <a:schemeClr val="tx1"/>
                </a:solidFill>
              </a:rPr>
              <a:t>Wanted to abolish private property and enforce social equality</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a:t>
            </a:r>
            <a:r>
              <a:rPr lang="en-US" b="1" u="sng" smtClean="0"/>
              <a:t>Russian Revolution</a:t>
            </a:r>
            <a:endParaRPr lang="en-US" b="1" u="sng" dirty="0"/>
          </a:p>
        </p:txBody>
      </p:sp>
      <p:pic>
        <p:nvPicPr>
          <p:cNvPr id="4" name="Picture 3"/>
          <p:cNvPicPr>
            <a:picLocks noChangeAspect="1"/>
          </p:cNvPicPr>
          <p:nvPr/>
        </p:nvPicPr>
        <p:blipFill>
          <a:blip r:embed="rId2"/>
          <a:stretch>
            <a:fillRect/>
          </a:stretch>
        </p:blipFill>
        <p:spPr>
          <a:xfrm>
            <a:off x="2428745" y="4244301"/>
            <a:ext cx="4378424" cy="261369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Failures of the army led to a widespread rebellion </a:t>
            </a:r>
          </a:p>
          <a:p>
            <a:pPr>
              <a:lnSpc>
                <a:spcPct val="150000"/>
              </a:lnSpc>
            </a:pPr>
            <a:r>
              <a:rPr lang="en-US" sz="2800" dirty="0" smtClean="0"/>
              <a:t>The October Revolution</a:t>
            </a:r>
          </a:p>
          <a:p>
            <a:pPr lvl="1">
              <a:lnSpc>
                <a:spcPct val="150000"/>
              </a:lnSpc>
            </a:pPr>
            <a:r>
              <a:rPr lang="en-US" dirty="0" smtClean="0">
                <a:solidFill>
                  <a:schemeClr val="tx1"/>
                </a:solidFill>
              </a:rPr>
              <a:t>Lenin and the Red Guard attack the provisional government </a:t>
            </a:r>
          </a:p>
          <a:p>
            <a:pPr>
              <a:lnSpc>
                <a:spcPct val="150000"/>
              </a:lnSpc>
            </a:pPr>
            <a:r>
              <a:rPr lang="en-US" sz="2800" dirty="0" smtClean="0">
                <a:solidFill>
                  <a:schemeClr val="tx1"/>
                </a:solidFill>
              </a:rPr>
              <a:t>Establish a radical communist program</a:t>
            </a:r>
          </a:p>
          <a:p>
            <a:pPr lvl="1">
              <a:lnSpc>
                <a:spcPct val="150000"/>
              </a:lnSpc>
            </a:pPr>
            <a:r>
              <a:rPr lang="en-US" dirty="0" smtClean="0">
                <a:solidFill>
                  <a:schemeClr val="tx1"/>
                </a:solidFill>
              </a:rPr>
              <a:t>Take control of factories</a:t>
            </a:r>
          </a:p>
          <a:p>
            <a:pPr lvl="1">
              <a:lnSpc>
                <a:spcPct val="150000"/>
              </a:lnSpc>
            </a:pPr>
            <a:r>
              <a:rPr lang="en-US" dirty="0" smtClean="0">
                <a:solidFill>
                  <a:schemeClr val="tx1"/>
                </a:solidFill>
              </a:rPr>
              <a:t>Private ownership of land illegal</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a:t>
            </a:r>
            <a:r>
              <a:rPr lang="en-US" b="1" u="sng" smtClean="0"/>
              <a:t>Russian Revolution</a:t>
            </a:r>
            <a:endParaRPr lang="en-US" b="1" u="sng" dirty="0"/>
          </a:p>
        </p:txBody>
      </p:sp>
      <p:pic>
        <p:nvPicPr>
          <p:cNvPr id="4" name="Picture 3"/>
          <p:cNvPicPr>
            <a:picLocks noChangeAspect="1"/>
          </p:cNvPicPr>
          <p:nvPr/>
        </p:nvPicPr>
        <p:blipFill>
          <a:blip r:embed="rId2"/>
          <a:stretch>
            <a:fillRect/>
          </a:stretch>
        </p:blipFill>
        <p:spPr>
          <a:xfrm>
            <a:off x="5333020" y="3810302"/>
            <a:ext cx="3810980" cy="304769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After Bolshevik Revolution – set out to end involvement in WWI</a:t>
            </a:r>
          </a:p>
          <a:p>
            <a:pPr>
              <a:lnSpc>
                <a:spcPct val="150000"/>
              </a:lnSpc>
            </a:pPr>
            <a:r>
              <a:rPr lang="en-US" sz="2800" dirty="0" smtClean="0"/>
              <a:t>Had to accept a harsh agreement with the Central powers</a:t>
            </a:r>
          </a:p>
          <a:p>
            <a:pPr lvl="1">
              <a:lnSpc>
                <a:spcPct val="150000"/>
              </a:lnSpc>
            </a:pPr>
            <a:r>
              <a:rPr lang="en-US" sz="2800" dirty="0" smtClean="0">
                <a:solidFill>
                  <a:schemeClr val="tx1"/>
                </a:solidFill>
              </a:rPr>
              <a:t>Forced to give up huge chunks of its empire</a:t>
            </a:r>
          </a:p>
          <a:p>
            <a:pPr lvl="1">
              <a:lnSpc>
                <a:spcPct val="150000"/>
              </a:lnSpc>
            </a:pPr>
            <a:r>
              <a:rPr lang="en-US" sz="2800" dirty="0" smtClean="0">
                <a:solidFill>
                  <a:schemeClr val="tx1"/>
                </a:solidFill>
              </a:rPr>
              <a:t>Upset many Russians </a:t>
            </a:r>
          </a:p>
        </p:txBody>
      </p:sp>
      <p:sp>
        <p:nvSpPr>
          <p:cNvPr id="2" name="Title 1"/>
          <p:cNvSpPr>
            <a:spLocks noGrp="1"/>
          </p:cNvSpPr>
          <p:nvPr>
            <p:ph type="title" idx="4294967295"/>
          </p:nvPr>
        </p:nvSpPr>
        <p:spPr>
          <a:xfrm>
            <a:off x="0" y="0"/>
            <a:ext cx="9144000" cy="931863"/>
          </a:xfrm>
        </p:spPr>
        <p:txBody>
          <a:bodyPr/>
          <a:lstStyle/>
          <a:p>
            <a:pPr algn="ctr"/>
            <a:r>
              <a:rPr lang="en-US" b="1" u="sng" smtClean="0"/>
              <a:t>After the Revolution</a:t>
            </a:r>
            <a:endParaRPr lang="en-US" b="1" u="sng" dirty="0"/>
          </a:p>
        </p:txBody>
      </p:sp>
      <p:pic>
        <p:nvPicPr>
          <p:cNvPr id="4" name="Picture 3"/>
          <p:cNvPicPr>
            <a:picLocks noChangeAspect="1"/>
          </p:cNvPicPr>
          <p:nvPr/>
        </p:nvPicPr>
        <p:blipFill>
          <a:blip r:embed="rId2"/>
          <a:stretch>
            <a:fillRect/>
          </a:stretch>
        </p:blipFill>
        <p:spPr>
          <a:xfrm>
            <a:off x="4841340" y="4320513"/>
            <a:ext cx="4302660" cy="253748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6165850" cy="5926137"/>
          </a:xfrm>
        </p:spPr>
        <p:txBody>
          <a:bodyPr>
            <a:normAutofit/>
          </a:bodyPr>
          <a:lstStyle/>
          <a:p>
            <a:pPr>
              <a:lnSpc>
                <a:spcPct val="150000"/>
              </a:lnSpc>
              <a:buNone/>
            </a:pPr>
            <a:r>
              <a:rPr lang="en-US" sz="3200" dirty="0" smtClean="0"/>
              <a:t>1.) Militarism</a:t>
            </a:r>
          </a:p>
          <a:p>
            <a:pPr lvl="1">
              <a:lnSpc>
                <a:spcPct val="150000"/>
              </a:lnSpc>
            </a:pPr>
            <a:r>
              <a:rPr lang="en-US" sz="3000" dirty="0" smtClean="0">
                <a:solidFill>
                  <a:schemeClr val="tx1"/>
                </a:solidFill>
              </a:rPr>
              <a:t>Massive military buildup</a:t>
            </a:r>
          </a:p>
          <a:p>
            <a:pPr lvl="1">
              <a:lnSpc>
                <a:spcPct val="150000"/>
              </a:lnSpc>
            </a:pPr>
            <a:r>
              <a:rPr lang="en-US" sz="3000" dirty="0" smtClean="0">
                <a:solidFill>
                  <a:schemeClr val="tx1"/>
                </a:solidFill>
              </a:rPr>
              <a:t>Desire to protect overseas colonies</a:t>
            </a:r>
          </a:p>
          <a:p>
            <a:pPr>
              <a:lnSpc>
                <a:spcPct val="150000"/>
              </a:lnSpc>
              <a:buNone/>
            </a:pPr>
            <a:r>
              <a:rPr lang="en-US" sz="3200" dirty="0" smtClean="0"/>
              <a:t>2.) Imperialism</a:t>
            </a:r>
          </a:p>
          <a:p>
            <a:pPr lvl="1">
              <a:lnSpc>
                <a:spcPct val="150000"/>
              </a:lnSpc>
            </a:pPr>
            <a:r>
              <a:rPr lang="en-US" sz="3000" dirty="0" smtClean="0">
                <a:solidFill>
                  <a:schemeClr val="tx1"/>
                </a:solidFill>
              </a:rPr>
              <a:t>Quest to build empires created rivalries </a:t>
            </a:r>
          </a:p>
          <a:p>
            <a:pPr>
              <a:lnSpc>
                <a:spcPct val="150000"/>
              </a:lnSpc>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Europe on the Brink of War</a:t>
            </a:r>
            <a:endParaRPr lang="en-US" b="1" u="sng" dirty="0"/>
          </a:p>
        </p:txBody>
      </p:sp>
      <p:pic>
        <p:nvPicPr>
          <p:cNvPr id="4" name="Picture 3"/>
          <p:cNvPicPr>
            <a:picLocks noChangeAspect="1"/>
          </p:cNvPicPr>
          <p:nvPr/>
        </p:nvPicPr>
        <p:blipFill>
          <a:blip r:embed="rId2"/>
          <a:stretch>
            <a:fillRect/>
          </a:stretch>
        </p:blipFill>
        <p:spPr>
          <a:xfrm>
            <a:off x="5514810" y="1292228"/>
            <a:ext cx="3629190" cy="315765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Civil war breaks out after the treaty</a:t>
            </a:r>
          </a:p>
          <a:p>
            <a:pPr>
              <a:lnSpc>
                <a:spcPct val="150000"/>
              </a:lnSpc>
            </a:pPr>
            <a:r>
              <a:rPr lang="en-US" sz="2800" dirty="0" smtClean="0"/>
              <a:t>The White Army</a:t>
            </a:r>
          </a:p>
          <a:p>
            <a:pPr lvl="1">
              <a:lnSpc>
                <a:spcPct val="150000"/>
              </a:lnSpc>
            </a:pPr>
            <a:r>
              <a:rPr lang="en-US" dirty="0" smtClean="0">
                <a:solidFill>
                  <a:schemeClr val="tx1"/>
                </a:solidFill>
              </a:rPr>
              <a:t>Opposed Bolsheviks and Lenin’s Communist system</a:t>
            </a:r>
          </a:p>
          <a:p>
            <a:pPr>
              <a:lnSpc>
                <a:spcPct val="150000"/>
              </a:lnSpc>
            </a:pPr>
            <a:r>
              <a:rPr lang="en-US" sz="2800" dirty="0" smtClean="0"/>
              <a:t>The Red Army </a:t>
            </a:r>
          </a:p>
          <a:p>
            <a:pPr lvl="1">
              <a:lnSpc>
                <a:spcPct val="150000"/>
              </a:lnSpc>
            </a:pPr>
            <a:r>
              <a:rPr lang="en-US" dirty="0" smtClean="0">
                <a:solidFill>
                  <a:schemeClr val="tx1"/>
                </a:solidFill>
              </a:rPr>
              <a:t>Bolsheviks/Lenin’s followers</a:t>
            </a:r>
          </a:p>
          <a:p>
            <a:pPr>
              <a:lnSpc>
                <a:spcPct val="150000"/>
              </a:lnSpc>
            </a:pPr>
            <a:r>
              <a:rPr lang="en-US" sz="2800" dirty="0" smtClean="0"/>
              <a:t>Millions died fighting and in famines</a:t>
            </a:r>
          </a:p>
          <a:p>
            <a:pPr>
              <a:lnSpc>
                <a:spcPct val="150000"/>
              </a:lnSpc>
            </a:pPr>
            <a:r>
              <a:rPr lang="en-US" sz="2800" dirty="0" smtClean="0">
                <a:solidFill>
                  <a:schemeClr val="tx1"/>
                </a:solidFill>
              </a:rPr>
              <a:t>1920 – Bolsheviks win</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After the Revolution</a:t>
            </a:r>
            <a:endParaRPr lang="en-US" b="1" u="sng" dirty="0"/>
          </a:p>
        </p:txBody>
      </p:sp>
      <p:pic>
        <p:nvPicPr>
          <p:cNvPr id="4" name="Picture 3"/>
          <p:cNvPicPr>
            <a:picLocks noChangeAspect="1"/>
          </p:cNvPicPr>
          <p:nvPr/>
        </p:nvPicPr>
        <p:blipFill>
          <a:blip r:embed="rId2"/>
          <a:stretch>
            <a:fillRect/>
          </a:stretch>
        </p:blipFill>
        <p:spPr>
          <a:xfrm>
            <a:off x="6469594" y="3045549"/>
            <a:ext cx="2674406" cy="381245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rgbClr val="FF0000"/>
                </a:solidFill>
              </a:rPr>
              <a:t>New Economic Policy</a:t>
            </a:r>
          </a:p>
          <a:p>
            <a:pPr lvl="1">
              <a:lnSpc>
                <a:spcPct val="150000"/>
              </a:lnSpc>
            </a:pPr>
            <a:r>
              <a:rPr lang="en-US" sz="2800" dirty="0" smtClean="0">
                <a:solidFill>
                  <a:schemeClr val="tx1"/>
                </a:solidFill>
              </a:rPr>
              <a:t>Permitted some capitalist activity</a:t>
            </a:r>
          </a:p>
          <a:p>
            <a:pPr lvl="1">
              <a:lnSpc>
                <a:spcPct val="150000"/>
              </a:lnSpc>
            </a:pPr>
            <a:r>
              <a:rPr lang="en-US" sz="2800" dirty="0" smtClean="0">
                <a:solidFill>
                  <a:schemeClr val="tx1"/>
                </a:solidFill>
              </a:rPr>
              <a:t>Meant to encourage more food production</a:t>
            </a:r>
          </a:p>
          <a:p>
            <a:pPr>
              <a:lnSpc>
                <a:spcPct val="150000"/>
              </a:lnSpc>
            </a:pPr>
            <a:r>
              <a:rPr lang="en-US" sz="2800" dirty="0" smtClean="0"/>
              <a:t>1922 – form the Union of Soviet Socialist Republics – Also known as the Soviet Union </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smtClean="0"/>
              <a:t>After the Revolution</a:t>
            </a:r>
            <a:endParaRPr lang="en-US" b="1" u="sng" dirty="0"/>
          </a:p>
        </p:txBody>
      </p:sp>
      <p:pic>
        <p:nvPicPr>
          <p:cNvPr id="5" name="Picture 4"/>
          <p:cNvPicPr>
            <a:picLocks noChangeAspect="1"/>
          </p:cNvPicPr>
          <p:nvPr/>
        </p:nvPicPr>
        <p:blipFill>
          <a:blip r:embed="rId2"/>
          <a:stretch>
            <a:fillRect/>
          </a:stretch>
        </p:blipFill>
        <p:spPr>
          <a:xfrm>
            <a:off x="657321" y="4389120"/>
            <a:ext cx="3888219" cy="2468880"/>
          </a:xfrm>
          <a:prstGeom prst="rect">
            <a:avLst/>
          </a:prstGeom>
        </p:spPr>
      </p:pic>
      <p:pic>
        <p:nvPicPr>
          <p:cNvPr id="6" name="Picture 5"/>
          <p:cNvPicPr>
            <a:picLocks noChangeAspect="1"/>
          </p:cNvPicPr>
          <p:nvPr/>
        </p:nvPicPr>
        <p:blipFill>
          <a:blip r:embed="rId3"/>
          <a:stretch>
            <a:fillRect/>
          </a:stretch>
        </p:blipFill>
        <p:spPr>
          <a:xfrm>
            <a:off x="4545540" y="4389120"/>
            <a:ext cx="3929998" cy="246888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94312"/>
            <a:ext cx="9144000" cy="1362075"/>
          </a:xfrm>
        </p:spPr>
        <p:txBody>
          <a:bodyPr>
            <a:normAutofit fontScale="90000"/>
          </a:bodyPr>
          <a:lstStyle/>
          <a:p>
            <a:pPr algn="ctr"/>
            <a:r>
              <a:rPr lang="en-US" sz="6000" dirty="0" smtClean="0">
                <a:solidFill>
                  <a:srgbClr val="FF0000"/>
                </a:solidFill>
              </a:rPr>
              <a:t>World War I:</a:t>
            </a:r>
            <a:br>
              <a:rPr lang="en-US" sz="6000" dirty="0" smtClean="0">
                <a:solidFill>
                  <a:srgbClr val="FF0000"/>
                </a:solidFill>
              </a:rPr>
            </a:br>
            <a:r>
              <a:rPr lang="en-US" sz="6000" dirty="0" smtClean="0">
                <a:solidFill>
                  <a:srgbClr val="FF0000"/>
                </a:solidFill>
              </a:rPr>
              <a:t>The War Ends</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89" y="1270086"/>
            <a:ext cx="8692471" cy="5587913"/>
          </a:xfrm>
        </p:spPr>
        <p:txBody>
          <a:bodyPr>
            <a:normAutofit/>
          </a:bodyPr>
          <a:lstStyle/>
          <a:p>
            <a:pPr>
              <a:lnSpc>
                <a:spcPct val="150000"/>
              </a:lnSpc>
            </a:pPr>
            <a:r>
              <a:rPr lang="en-US" sz="3600" dirty="0" smtClean="0"/>
              <a:t>After several years of bloody stalemate – and the entry of the United States into the conflict – the Allied Powers finally prevailed. The peace, however, proved difficult to establish. </a:t>
            </a:r>
            <a:endParaRPr lang="en-US" sz="3600" dirty="0"/>
          </a:p>
        </p:txBody>
      </p:sp>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President </a:t>
            </a:r>
            <a:r>
              <a:rPr lang="en-US" sz="3200" dirty="0" smtClean="0">
                <a:solidFill>
                  <a:srgbClr val="FF0000"/>
                </a:solidFill>
              </a:rPr>
              <a:t>Woodrow Wilson</a:t>
            </a:r>
          </a:p>
          <a:p>
            <a:pPr lvl="1">
              <a:lnSpc>
                <a:spcPct val="150000"/>
              </a:lnSpc>
            </a:pPr>
            <a:r>
              <a:rPr lang="en-US" sz="3000" dirty="0" smtClean="0">
                <a:solidFill>
                  <a:schemeClr val="tx1"/>
                </a:solidFill>
              </a:rPr>
              <a:t>Did not want to become involved</a:t>
            </a:r>
          </a:p>
          <a:p>
            <a:pPr>
              <a:lnSpc>
                <a:spcPct val="150000"/>
              </a:lnSpc>
            </a:pPr>
            <a:r>
              <a:rPr lang="en-US" sz="3200" dirty="0" smtClean="0"/>
              <a:t>Early years of the war United States remained neutral</a:t>
            </a:r>
          </a:p>
          <a:p>
            <a:pPr>
              <a:lnSpc>
                <a:spcPct val="150000"/>
              </a:lnSpc>
            </a:pPr>
            <a:r>
              <a:rPr lang="en-US" sz="3200" dirty="0" smtClean="0">
                <a:solidFill>
                  <a:schemeClr val="tx1"/>
                </a:solidFill>
              </a:rPr>
              <a:t>Publically supported the Allies</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United States Enters </a:t>
            </a:r>
            <a:r>
              <a:rPr lang="en-US" b="1" u="sng" smtClean="0"/>
              <a:t>the War</a:t>
            </a:r>
            <a:endParaRPr lang="en-US" b="1" u="sng" dirty="0"/>
          </a:p>
        </p:txBody>
      </p:sp>
      <p:pic>
        <p:nvPicPr>
          <p:cNvPr id="4" name="Picture 3"/>
          <p:cNvPicPr>
            <a:picLocks noChangeAspect="1"/>
          </p:cNvPicPr>
          <p:nvPr/>
        </p:nvPicPr>
        <p:blipFill>
          <a:blip r:embed="rId2"/>
          <a:stretch>
            <a:fillRect/>
          </a:stretch>
        </p:blipFill>
        <p:spPr>
          <a:xfrm>
            <a:off x="6415319" y="3518956"/>
            <a:ext cx="2728681" cy="333904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Germany attacking civilian ships – unrestricted warfare</a:t>
            </a:r>
          </a:p>
          <a:p>
            <a:pPr lvl="1">
              <a:lnSpc>
                <a:spcPct val="150000"/>
              </a:lnSpc>
            </a:pPr>
            <a:r>
              <a:rPr lang="en-US" sz="3000" dirty="0" smtClean="0">
                <a:solidFill>
                  <a:schemeClr val="tx1"/>
                </a:solidFill>
              </a:rPr>
              <a:t>Trying to stop supplies</a:t>
            </a:r>
          </a:p>
          <a:p>
            <a:pPr lvl="1">
              <a:lnSpc>
                <a:spcPct val="150000"/>
              </a:lnSpc>
            </a:pPr>
            <a:r>
              <a:rPr lang="en-US" sz="3000" dirty="0" smtClean="0">
                <a:solidFill>
                  <a:srgbClr val="FF0000"/>
                </a:solidFill>
              </a:rPr>
              <a:t>U-boats</a:t>
            </a:r>
          </a:p>
          <a:p>
            <a:pPr>
              <a:lnSpc>
                <a:spcPct val="150000"/>
              </a:lnSpc>
            </a:pPr>
            <a:r>
              <a:rPr lang="en-US" sz="3200" dirty="0" smtClean="0"/>
              <a:t>The </a:t>
            </a:r>
            <a:r>
              <a:rPr lang="en-US" sz="3200" i="1" dirty="0" smtClean="0"/>
              <a:t>Lusitania</a:t>
            </a:r>
          </a:p>
          <a:p>
            <a:pPr>
              <a:lnSpc>
                <a:spcPct val="150000"/>
              </a:lnSpc>
            </a:pPr>
            <a:endParaRPr lang="en-US" sz="3200" dirty="0" smtClean="0">
              <a:solidFill>
                <a:schemeClr val="tx1"/>
              </a:solidFill>
            </a:endParaRP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United States Enters the War</a:t>
            </a:r>
            <a:endParaRPr lang="en-US" b="1" u="sng" dirty="0"/>
          </a:p>
        </p:txBody>
      </p:sp>
      <p:pic>
        <p:nvPicPr>
          <p:cNvPr id="5" name="Picture 4"/>
          <p:cNvPicPr>
            <a:picLocks noChangeAspect="1"/>
          </p:cNvPicPr>
          <p:nvPr/>
        </p:nvPicPr>
        <p:blipFill>
          <a:blip r:embed="rId2"/>
          <a:stretch>
            <a:fillRect/>
          </a:stretch>
        </p:blipFill>
        <p:spPr>
          <a:xfrm>
            <a:off x="3690708" y="3332656"/>
            <a:ext cx="5453292" cy="352534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6708404" cy="5926137"/>
          </a:xfrm>
        </p:spPr>
        <p:txBody>
          <a:bodyPr>
            <a:normAutofit fontScale="92500"/>
          </a:bodyPr>
          <a:lstStyle/>
          <a:p>
            <a:pPr>
              <a:lnSpc>
                <a:spcPct val="150000"/>
              </a:lnSpc>
            </a:pPr>
            <a:r>
              <a:rPr lang="en-US" sz="3200" dirty="0" smtClean="0"/>
              <a:t>Discovery of the </a:t>
            </a:r>
            <a:r>
              <a:rPr lang="en-US" sz="3200" dirty="0" smtClean="0">
                <a:solidFill>
                  <a:srgbClr val="FF0000"/>
                </a:solidFill>
              </a:rPr>
              <a:t>Zimmermann Note</a:t>
            </a:r>
          </a:p>
          <a:p>
            <a:pPr lvl="1">
              <a:lnSpc>
                <a:spcPct val="150000"/>
              </a:lnSpc>
            </a:pPr>
            <a:r>
              <a:rPr lang="en-US" sz="3000" dirty="0" smtClean="0">
                <a:solidFill>
                  <a:schemeClr val="tx1"/>
                </a:solidFill>
              </a:rPr>
              <a:t>Secret message from German diplomat Arthur Zimmermann to officials in Mexico</a:t>
            </a:r>
          </a:p>
          <a:p>
            <a:pPr lvl="1">
              <a:lnSpc>
                <a:spcPct val="150000"/>
              </a:lnSpc>
            </a:pPr>
            <a:r>
              <a:rPr lang="en-US" sz="3000" dirty="0" smtClean="0">
                <a:solidFill>
                  <a:schemeClr val="tx1"/>
                </a:solidFill>
              </a:rPr>
              <a:t>Proposed that Mexico attack the U.S.</a:t>
            </a:r>
          </a:p>
          <a:p>
            <a:pPr lvl="1">
              <a:lnSpc>
                <a:spcPct val="150000"/>
              </a:lnSpc>
            </a:pPr>
            <a:r>
              <a:rPr lang="en-US" sz="3000" dirty="0" smtClean="0">
                <a:solidFill>
                  <a:schemeClr val="tx1"/>
                </a:solidFill>
              </a:rPr>
              <a:t>Hoped that war with Mexico would keep the U.S. out of the war with Europe</a:t>
            </a:r>
          </a:p>
          <a:p>
            <a:pPr>
              <a:lnSpc>
                <a:spcPct val="150000"/>
              </a:lnSpc>
              <a:buNone/>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United States Enters </a:t>
            </a:r>
            <a:r>
              <a:rPr lang="en-US" b="1" u="sng" smtClean="0"/>
              <a:t>the War</a:t>
            </a:r>
            <a:endParaRPr lang="en-US" b="1" u="sng" dirty="0"/>
          </a:p>
        </p:txBody>
      </p:sp>
      <p:pic>
        <p:nvPicPr>
          <p:cNvPr id="4" name="Picture 3"/>
          <p:cNvPicPr>
            <a:picLocks noChangeAspect="1"/>
          </p:cNvPicPr>
          <p:nvPr/>
        </p:nvPicPr>
        <p:blipFill>
          <a:blip r:embed="rId2"/>
          <a:stretch>
            <a:fillRect/>
          </a:stretch>
        </p:blipFill>
        <p:spPr>
          <a:xfrm>
            <a:off x="6466214" y="1878011"/>
            <a:ext cx="2677786" cy="342846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200000"/>
              </a:lnSpc>
            </a:pPr>
            <a:r>
              <a:rPr lang="en-US" sz="3600" dirty="0" smtClean="0"/>
              <a:t>Attacks on passenger ships</a:t>
            </a:r>
          </a:p>
          <a:p>
            <a:pPr>
              <a:lnSpc>
                <a:spcPct val="200000"/>
              </a:lnSpc>
            </a:pPr>
            <a:r>
              <a:rPr lang="en-US" sz="3600" dirty="0" smtClean="0">
                <a:solidFill>
                  <a:schemeClr val="tx1"/>
                </a:solidFill>
              </a:rPr>
              <a:t>The Zimmermann Note</a:t>
            </a:r>
          </a:p>
          <a:p>
            <a:pPr>
              <a:lnSpc>
                <a:spcPct val="200000"/>
              </a:lnSpc>
            </a:pPr>
            <a:r>
              <a:rPr lang="en-US" sz="3600" dirty="0" smtClean="0"/>
              <a:t>A shared ancestry</a:t>
            </a:r>
          </a:p>
          <a:p>
            <a:pPr>
              <a:lnSpc>
                <a:spcPct val="200000"/>
              </a:lnSpc>
            </a:pPr>
            <a:r>
              <a:rPr lang="en-US" sz="3600" dirty="0" smtClean="0">
                <a:solidFill>
                  <a:schemeClr val="tx1"/>
                </a:solidFill>
              </a:rPr>
              <a:t>Strong financial ties</a:t>
            </a:r>
          </a:p>
          <a:p>
            <a:pPr>
              <a:lnSpc>
                <a:spcPct val="150000"/>
              </a:lnSpc>
              <a:buNone/>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The U.S. Enters the War: Summary</a:t>
            </a:r>
            <a:endParaRPr lang="en-US" b="1" u="sng" dirty="0">
              <a:solidFill>
                <a:srgbClr val="FF0000"/>
              </a:solidFill>
            </a:endParaRPr>
          </a:p>
        </p:txBody>
      </p:sp>
      <p:pic>
        <p:nvPicPr>
          <p:cNvPr id="4" name="Picture 3"/>
          <p:cNvPicPr>
            <a:picLocks noChangeAspect="1"/>
          </p:cNvPicPr>
          <p:nvPr/>
        </p:nvPicPr>
        <p:blipFill>
          <a:blip r:embed="rId2"/>
          <a:stretch>
            <a:fillRect/>
          </a:stretch>
        </p:blipFill>
        <p:spPr>
          <a:xfrm>
            <a:off x="5235923" y="2835944"/>
            <a:ext cx="3908077" cy="3286591"/>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200000"/>
              </a:lnSpc>
            </a:pPr>
            <a:r>
              <a:rPr lang="en-US" sz="3200" dirty="0" smtClean="0"/>
              <a:t>Germans knew that U.S. entering war would change balance of war</a:t>
            </a:r>
          </a:p>
          <a:p>
            <a:pPr>
              <a:lnSpc>
                <a:spcPct val="200000"/>
              </a:lnSpc>
            </a:pPr>
            <a:r>
              <a:rPr lang="en-US" sz="3200" dirty="0" smtClean="0"/>
              <a:t>Had to deal a decisive blow before the U.S. arrived</a:t>
            </a:r>
          </a:p>
          <a:p>
            <a:pPr>
              <a:lnSpc>
                <a:spcPct val="200000"/>
              </a:lnSpc>
            </a:pPr>
            <a:r>
              <a:rPr lang="en-US" sz="3200" dirty="0" smtClean="0">
                <a:solidFill>
                  <a:schemeClr val="tx1"/>
                </a:solidFill>
              </a:rPr>
              <a:t>Opportunity when Russia withdrew from the war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End of the Fighting</a:t>
            </a:r>
            <a:endParaRPr lang="en-US" b="1" u="sn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U.S. troops had arrived in Europe</a:t>
            </a:r>
          </a:p>
          <a:p>
            <a:pPr>
              <a:lnSpc>
                <a:spcPct val="150000"/>
              </a:lnSpc>
            </a:pPr>
            <a:r>
              <a:rPr lang="en-US" sz="2800" dirty="0" smtClean="0"/>
              <a:t>Allies went on the offensive</a:t>
            </a:r>
          </a:p>
          <a:p>
            <a:pPr lvl="1">
              <a:lnSpc>
                <a:spcPct val="150000"/>
              </a:lnSpc>
            </a:pPr>
            <a:r>
              <a:rPr lang="en-US" sz="2800" dirty="0" smtClean="0">
                <a:solidFill>
                  <a:schemeClr val="tx1"/>
                </a:solidFill>
              </a:rPr>
              <a:t>Combined use of tanks and aircraft</a:t>
            </a:r>
          </a:p>
          <a:p>
            <a:pPr lvl="1">
              <a:lnSpc>
                <a:spcPct val="150000"/>
              </a:lnSpc>
            </a:pPr>
            <a:r>
              <a:rPr lang="en-US" sz="2800" dirty="0" smtClean="0">
                <a:solidFill>
                  <a:schemeClr val="tx1"/>
                </a:solidFill>
              </a:rPr>
              <a:t>Gain huge amounts of territory</a:t>
            </a:r>
          </a:p>
          <a:p>
            <a:pPr>
              <a:lnSpc>
                <a:spcPct val="150000"/>
              </a:lnSpc>
            </a:pPr>
            <a:r>
              <a:rPr lang="en-US" sz="2800" dirty="0" smtClean="0"/>
              <a:t>German leaders seek an </a:t>
            </a:r>
            <a:r>
              <a:rPr lang="en-US" sz="2800" dirty="0" smtClean="0">
                <a:solidFill>
                  <a:srgbClr val="FF0000"/>
                </a:solidFill>
              </a:rPr>
              <a:t>armistice</a:t>
            </a: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End of </a:t>
            </a:r>
            <a:r>
              <a:rPr lang="en-US" b="1" u="sng" smtClean="0"/>
              <a:t>the Fighting</a:t>
            </a:r>
            <a:endParaRPr lang="en-US" b="1" u="sng" dirty="0"/>
          </a:p>
        </p:txBody>
      </p:sp>
      <p:pic>
        <p:nvPicPr>
          <p:cNvPr id="4" name="Picture 3"/>
          <p:cNvPicPr>
            <a:picLocks noChangeAspect="1"/>
          </p:cNvPicPr>
          <p:nvPr/>
        </p:nvPicPr>
        <p:blipFill>
          <a:blip r:embed="rId2"/>
          <a:stretch>
            <a:fillRect/>
          </a:stretch>
        </p:blipFill>
        <p:spPr>
          <a:xfrm>
            <a:off x="5753162" y="3278379"/>
            <a:ext cx="3390838" cy="357962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70745"/>
            <a:ext cx="5494437" cy="6087255"/>
          </a:xfrm>
        </p:spPr>
        <p:txBody>
          <a:bodyPr>
            <a:normAutofit lnSpcReduction="10000"/>
          </a:bodyPr>
          <a:lstStyle/>
          <a:p>
            <a:pPr>
              <a:lnSpc>
                <a:spcPct val="150000"/>
              </a:lnSpc>
              <a:buNone/>
            </a:pPr>
            <a:r>
              <a:rPr lang="en-US" sz="3200" dirty="0" smtClean="0"/>
              <a:t>3.) Alliances</a:t>
            </a:r>
          </a:p>
          <a:p>
            <a:pPr lvl="1">
              <a:lnSpc>
                <a:spcPct val="150000"/>
              </a:lnSpc>
            </a:pPr>
            <a:r>
              <a:rPr lang="en-US" sz="3000" dirty="0" smtClean="0">
                <a:solidFill>
                  <a:srgbClr val="FF0000"/>
                </a:solidFill>
              </a:rPr>
              <a:t>Triple Alliance</a:t>
            </a:r>
          </a:p>
          <a:p>
            <a:pPr lvl="2">
              <a:lnSpc>
                <a:spcPct val="150000"/>
              </a:lnSpc>
            </a:pPr>
            <a:r>
              <a:rPr lang="en-US" sz="2700" dirty="0" smtClean="0"/>
              <a:t>Germany, Austria-Hungry, Italy</a:t>
            </a:r>
          </a:p>
          <a:p>
            <a:pPr lvl="1">
              <a:lnSpc>
                <a:spcPct val="150000"/>
              </a:lnSpc>
            </a:pPr>
            <a:r>
              <a:rPr lang="en-US" sz="3000" dirty="0" smtClean="0">
                <a:solidFill>
                  <a:srgbClr val="FF0000"/>
                </a:solidFill>
              </a:rPr>
              <a:t>Triple Entente</a:t>
            </a:r>
          </a:p>
          <a:p>
            <a:pPr lvl="2">
              <a:lnSpc>
                <a:spcPct val="150000"/>
              </a:lnSpc>
            </a:pPr>
            <a:r>
              <a:rPr lang="en-US" sz="2700" dirty="0" smtClean="0"/>
              <a:t>France, Russia, Britain</a:t>
            </a:r>
          </a:p>
          <a:p>
            <a:pPr lvl="1">
              <a:lnSpc>
                <a:spcPct val="150000"/>
              </a:lnSpc>
            </a:pPr>
            <a:r>
              <a:rPr lang="en-US" sz="3000" dirty="0" smtClean="0">
                <a:solidFill>
                  <a:schemeClr val="tx1"/>
                </a:solidFill>
              </a:rPr>
              <a:t>Hoped no single nation would take action because allies would join fight</a:t>
            </a:r>
          </a:p>
        </p:txBody>
      </p:sp>
      <p:sp>
        <p:nvSpPr>
          <p:cNvPr id="2" name="Title 1"/>
          <p:cNvSpPr>
            <a:spLocks noGrp="1"/>
          </p:cNvSpPr>
          <p:nvPr>
            <p:ph type="title" idx="4294967295"/>
          </p:nvPr>
        </p:nvSpPr>
        <p:spPr>
          <a:xfrm>
            <a:off x="0" y="0"/>
            <a:ext cx="9144000" cy="770745"/>
          </a:xfrm>
        </p:spPr>
        <p:txBody>
          <a:bodyPr/>
          <a:lstStyle/>
          <a:p>
            <a:pPr algn="ctr"/>
            <a:r>
              <a:rPr lang="en-US" b="1" u="sng" dirty="0" smtClean="0"/>
              <a:t>Europe on the Brink of War</a:t>
            </a:r>
            <a:endParaRPr lang="en-US" b="1" u="sng" dirty="0"/>
          </a:p>
        </p:txBody>
      </p:sp>
      <p:pic>
        <p:nvPicPr>
          <p:cNvPr id="4" name="Picture 3"/>
          <p:cNvPicPr>
            <a:picLocks noChangeAspect="1"/>
          </p:cNvPicPr>
          <p:nvPr/>
        </p:nvPicPr>
        <p:blipFill>
          <a:blip r:embed="rId2"/>
          <a:stretch>
            <a:fillRect/>
          </a:stretch>
        </p:blipFill>
        <p:spPr>
          <a:xfrm>
            <a:off x="5340671" y="1411222"/>
            <a:ext cx="3803329" cy="422281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chemeClr val="tx1"/>
                </a:solidFill>
              </a:rPr>
              <a:t>The </a:t>
            </a:r>
            <a:r>
              <a:rPr lang="en-US" sz="2800" dirty="0" smtClean="0">
                <a:solidFill>
                  <a:srgbClr val="FF0000"/>
                </a:solidFill>
              </a:rPr>
              <a:t>Fourteen Points</a:t>
            </a:r>
          </a:p>
          <a:p>
            <a:pPr lvl="1">
              <a:lnSpc>
                <a:spcPct val="150000"/>
              </a:lnSpc>
            </a:pPr>
            <a:r>
              <a:rPr lang="en-US" sz="2800" dirty="0" smtClean="0">
                <a:solidFill>
                  <a:schemeClr val="tx1"/>
                </a:solidFill>
              </a:rPr>
              <a:t>Woodrow Wilson’s plan for world peace</a:t>
            </a:r>
          </a:p>
          <a:p>
            <a:pPr lvl="2">
              <a:lnSpc>
                <a:spcPct val="150000"/>
              </a:lnSpc>
            </a:pPr>
            <a:r>
              <a:rPr lang="en-US" sz="2800" dirty="0" smtClean="0">
                <a:solidFill>
                  <a:schemeClr val="tx1"/>
                </a:solidFill>
              </a:rPr>
              <a:t>Reduction of weapons</a:t>
            </a:r>
          </a:p>
          <a:p>
            <a:pPr lvl="2">
              <a:lnSpc>
                <a:spcPct val="150000"/>
              </a:lnSpc>
            </a:pPr>
            <a:r>
              <a:rPr lang="en-US" sz="2800" dirty="0" smtClean="0"/>
              <a:t>People choose their own government</a:t>
            </a:r>
          </a:p>
          <a:p>
            <a:pPr lvl="2">
              <a:lnSpc>
                <a:spcPct val="150000"/>
              </a:lnSpc>
            </a:pPr>
            <a:r>
              <a:rPr lang="en-US" sz="2800" dirty="0" smtClean="0">
                <a:solidFill>
                  <a:schemeClr val="tx1"/>
                </a:solidFill>
              </a:rPr>
              <a:t>Form an organization with all world nations</a:t>
            </a:r>
          </a:p>
          <a:p>
            <a:pPr>
              <a:lnSpc>
                <a:spcPct val="150000"/>
              </a:lnSpc>
            </a:pPr>
            <a:r>
              <a:rPr lang="en-US" sz="2800" dirty="0" smtClean="0">
                <a:solidFill>
                  <a:schemeClr val="tx1"/>
                </a:solidFill>
              </a:rPr>
              <a:t>Other Allied countries had different ideas on how to handle Germany</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A Difficult Peace</a:t>
            </a:r>
            <a:endParaRPr lang="en-US" b="1" u="sng" dirty="0"/>
          </a:p>
        </p:txBody>
      </p:sp>
      <p:pic>
        <p:nvPicPr>
          <p:cNvPr id="4" name="Picture 3"/>
          <p:cNvPicPr>
            <a:picLocks noChangeAspect="1"/>
          </p:cNvPicPr>
          <p:nvPr/>
        </p:nvPicPr>
        <p:blipFill>
          <a:blip r:embed="rId2"/>
          <a:stretch>
            <a:fillRect/>
          </a:stretch>
        </p:blipFill>
        <p:spPr>
          <a:xfrm>
            <a:off x="7062947" y="931863"/>
            <a:ext cx="2081053" cy="2118549"/>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solidFill>
                  <a:srgbClr val="FF0000"/>
                </a:solidFill>
              </a:rPr>
              <a:t>Treaty of Versailles</a:t>
            </a:r>
          </a:p>
          <a:p>
            <a:pPr lvl="1">
              <a:lnSpc>
                <a:spcPct val="150000"/>
              </a:lnSpc>
            </a:pPr>
            <a:r>
              <a:rPr lang="en-US" sz="3000" dirty="0" smtClean="0">
                <a:solidFill>
                  <a:schemeClr val="tx1"/>
                </a:solidFill>
              </a:rPr>
              <a:t>Germany forced to:</a:t>
            </a:r>
          </a:p>
          <a:p>
            <a:pPr lvl="2">
              <a:lnSpc>
                <a:spcPct val="150000"/>
              </a:lnSpc>
            </a:pPr>
            <a:r>
              <a:rPr lang="en-US" sz="2700" dirty="0" smtClean="0"/>
              <a:t>Pay enormous amount of money</a:t>
            </a:r>
          </a:p>
          <a:p>
            <a:pPr lvl="2">
              <a:lnSpc>
                <a:spcPct val="150000"/>
              </a:lnSpc>
            </a:pPr>
            <a:r>
              <a:rPr lang="en-US" sz="2700" dirty="0" smtClean="0"/>
              <a:t>Had to take full responsibility of the war</a:t>
            </a:r>
          </a:p>
          <a:p>
            <a:pPr lvl="2">
              <a:lnSpc>
                <a:spcPct val="150000"/>
              </a:lnSpc>
            </a:pPr>
            <a:r>
              <a:rPr lang="en-US" sz="2700" dirty="0" smtClean="0"/>
              <a:t>Limit the size of its military</a:t>
            </a:r>
          </a:p>
          <a:p>
            <a:pPr lvl="2">
              <a:lnSpc>
                <a:spcPct val="150000"/>
              </a:lnSpc>
            </a:pPr>
            <a:r>
              <a:rPr lang="en-US" sz="2700" dirty="0" smtClean="0"/>
              <a:t>Return conquered lands</a:t>
            </a:r>
            <a:endParaRPr lang="en-US" sz="3000" dirty="0" smtClean="0">
              <a:solidFill>
                <a:schemeClr val="tx1"/>
              </a:solidFill>
            </a:endParaRPr>
          </a:p>
          <a:p>
            <a:pPr lvl="1">
              <a:lnSpc>
                <a:spcPct val="150000"/>
              </a:lnSpc>
            </a:pPr>
            <a:r>
              <a:rPr lang="en-US" sz="3000" dirty="0" smtClean="0">
                <a:solidFill>
                  <a:srgbClr val="FF0000"/>
                </a:solidFill>
              </a:rPr>
              <a:t>League of Nations </a:t>
            </a:r>
            <a:r>
              <a:rPr lang="en-US" sz="3000" dirty="0" smtClean="0">
                <a:solidFill>
                  <a:schemeClr val="tx1"/>
                </a:solidFill>
              </a:rPr>
              <a:t>established</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A </a:t>
            </a:r>
            <a:r>
              <a:rPr lang="en-US" b="1" u="sng" smtClean="0"/>
              <a:t>Difficult Peace</a:t>
            </a:r>
            <a:endParaRPr lang="en-US" b="1" u="sng" dirty="0"/>
          </a:p>
        </p:txBody>
      </p:sp>
      <p:pic>
        <p:nvPicPr>
          <p:cNvPr id="4" name="Picture 3"/>
          <p:cNvPicPr>
            <a:picLocks noChangeAspect="1"/>
          </p:cNvPicPr>
          <p:nvPr/>
        </p:nvPicPr>
        <p:blipFill>
          <a:blip r:embed="rId2"/>
          <a:stretch>
            <a:fillRect/>
          </a:stretch>
        </p:blipFill>
        <p:spPr>
          <a:xfrm>
            <a:off x="7238831" y="1552345"/>
            <a:ext cx="1905168" cy="361655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solidFill>
                  <a:schemeClr val="tx1"/>
                </a:solidFill>
              </a:rPr>
              <a:t>Austria-Hungary broken into: </a:t>
            </a:r>
          </a:p>
          <a:p>
            <a:pPr lvl="1">
              <a:lnSpc>
                <a:spcPct val="150000"/>
              </a:lnSpc>
            </a:pPr>
            <a:r>
              <a:rPr lang="en-US" sz="3200" dirty="0" smtClean="0">
                <a:solidFill>
                  <a:schemeClr val="tx1"/>
                </a:solidFill>
              </a:rPr>
              <a:t>Austria, Hungary, Yugoslavia, Czechoslovakia, Turkey</a:t>
            </a:r>
          </a:p>
          <a:p>
            <a:pPr>
              <a:lnSpc>
                <a:spcPct val="150000"/>
              </a:lnSpc>
            </a:pPr>
            <a:r>
              <a:rPr lang="en-US" sz="3200" dirty="0" smtClean="0">
                <a:solidFill>
                  <a:schemeClr val="tx1"/>
                </a:solidFill>
              </a:rPr>
              <a:t>German territories given to other countries</a:t>
            </a:r>
          </a:p>
          <a:p>
            <a:pPr>
              <a:lnSpc>
                <a:spcPct val="150000"/>
              </a:lnSpc>
            </a:pPr>
            <a:r>
              <a:rPr lang="en-US" sz="3200" dirty="0" smtClean="0">
                <a:solidFill>
                  <a:schemeClr val="tx1"/>
                </a:solidFill>
              </a:rPr>
              <a:t>Ottoman lands turned into </a:t>
            </a:r>
            <a:r>
              <a:rPr lang="en-US" sz="3200" dirty="0" smtClean="0">
                <a:solidFill>
                  <a:srgbClr val="FF0000"/>
                </a:solidFill>
              </a:rPr>
              <a:t>mandates</a:t>
            </a:r>
          </a:p>
          <a:p>
            <a:pPr lvl="1">
              <a:lnSpc>
                <a:spcPct val="150000"/>
              </a:lnSpc>
            </a:pPr>
            <a:r>
              <a:rPr lang="en-US" sz="3200" dirty="0" smtClean="0">
                <a:solidFill>
                  <a:schemeClr val="tx1"/>
                </a:solidFill>
              </a:rPr>
              <a:t>Territories rule by European powers</a:t>
            </a: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A </a:t>
            </a:r>
            <a:r>
              <a:rPr lang="en-US" b="1" u="sng" smtClean="0"/>
              <a:t>Difficult Peace</a:t>
            </a:r>
            <a:endParaRPr lang="en-US" b="1" u="sng"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Human Costs:</a:t>
            </a:r>
          </a:p>
          <a:p>
            <a:pPr lvl="1">
              <a:lnSpc>
                <a:spcPct val="150000"/>
              </a:lnSpc>
            </a:pPr>
            <a:r>
              <a:rPr lang="en-US" sz="2800" dirty="0" smtClean="0">
                <a:solidFill>
                  <a:schemeClr val="tx1"/>
                </a:solidFill>
              </a:rPr>
              <a:t>Almost an entire generation wounded or dead</a:t>
            </a:r>
          </a:p>
          <a:p>
            <a:pPr lvl="2">
              <a:lnSpc>
                <a:spcPct val="150000"/>
              </a:lnSpc>
            </a:pPr>
            <a:r>
              <a:rPr lang="en-US" sz="2700" dirty="0" smtClean="0"/>
              <a:t>8.5 million soldiers died</a:t>
            </a:r>
          </a:p>
          <a:p>
            <a:pPr lvl="2">
              <a:lnSpc>
                <a:spcPct val="150000"/>
              </a:lnSpc>
            </a:pPr>
            <a:r>
              <a:rPr lang="en-US" sz="2700" dirty="0" smtClean="0"/>
              <a:t>13 million civilians</a:t>
            </a:r>
          </a:p>
          <a:p>
            <a:pPr lvl="2">
              <a:lnSpc>
                <a:spcPct val="150000"/>
              </a:lnSpc>
            </a:pPr>
            <a:r>
              <a:rPr lang="en-US" sz="2700" dirty="0" smtClean="0"/>
              <a:t>21.2 million wounded</a:t>
            </a:r>
          </a:p>
          <a:p>
            <a:pPr lvl="1">
              <a:lnSpc>
                <a:spcPct val="150000"/>
              </a:lnSpc>
            </a:pPr>
            <a:r>
              <a:rPr lang="en-US" sz="3000" dirty="0" smtClean="0">
                <a:solidFill>
                  <a:schemeClr val="tx1"/>
                </a:solidFill>
              </a:rPr>
              <a:t>Deadly outbreak of influenza across the globe</a:t>
            </a:r>
          </a:p>
          <a:p>
            <a:pPr lvl="2">
              <a:lnSpc>
                <a:spcPct val="150000"/>
              </a:lnSpc>
            </a:pPr>
            <a:r>
              <a:rPr lang="en-US" sz="2700" dirty="0" smtClean="0"/>
              <a:t>50 million died</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The Costs of the War</a:t>
            </a:r>
            <a:endParaRPr lang="en-US" b="1" u="sng" dirty="0">
              <a:solidFill>
                <a:srgbClr val="FF0000"/>
              </a:solidFill>
            </a:endParaRPr>
          </a:p>
        </p:txBody>
      </p:sp>
      <p:pic>
        <p:nvPicPr>
          <p:cNvPr id="4" name="Picture 3"/>
          <p:cNvPicPr>
            <a:picLocks noChangeAspect="1"/>
          </p:cNvPicPr>
          <p:nvPr/>
        </p:nvPicPr>
        <p:blipFill>
          <a:blip r:embed="rId2"/>
          <a:stretch>
            <a:fillRect/>
          </a:stretch>
        </p:blipFill>
        <p:spPr>
          <a:xfrm>
            <a:off x="5384091" y="2508642"/>
            <a:ext cx="3560449" cy="207291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Economic costs:</a:t>
            </a:r>
          </a:p>
          <a:p>
            <a:pPr lvl="1">
              <a:lnSpc>
                <a:spcPct val="150000"/>
              </a:lnSpc>
            </a:pPr>
            <a:r>
              <a:rPr lang="en-US" sz="3000" dirty="0" smtClean="0">
                <a:solidFill>
                  <a:schemeClr val="tx1"/>
                </a:solidFill>
              </a:rPr>
              <a:t>Destroyed national economies</a:t>
            </a:r>
          </a:p>
          <a:p>
            <a:pPr lvl="1">
              <a:lnSpc>
                <a:spcPct val="150000"/>
              </a:lnSpc>
            </a:pPr>
            <a:r>
              <a:rPr lang="en-US" sz="3000" dirty="0" smtClean="0">
                <a:solidFill>
                  <a:schemeClr val="tx1"/>
                </a:solidFill>
              </a:rPr>
              <a:t>Farmlands and cities devastated</a:t>
            </a:r>
          </a:p>
          <a:p>
            <a:pPr lvl="1">
              <a:lnSpc>
                <a:spcPct val="150000"/>
              </a:lnSpc>
            </a:pPr>
            <a:r>
              <a:rPr lang="en-US" sz="3000" dirty="0" smtClean="0">
                <a:solidFill>
                  <a:schemeClr val="tx1"/>
                </a:solidFill>
              </a:rPr>
              <a:t>Europe no longer the dominant economic region</a:t>
            </a:r>
          </a:p>
          <a:p>
            <a:pPr lvl="1">
              <a:lnSpc>
                <a:spcPct val="150000"/>
              </a:lnSpc>
            </a:pPr>
            <a:r>
              <a:rPr lang="en-US" sz="3000" dirty="0" smtClean="0">
                <a:solidFill>
                  <a:schemeClr val="tx1"/>
                </a:solidFill>
              </a:rPr>
              <a:t>Cost world nation’s an estimated $332 billion</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The Costs of the War</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Political changes:</a:t>
            </a:r>
          </a:p>
          <a:p>
            <a:pPr lvl="1">
              <a:lnSpc>
                <a:spcPct val="150000"/>
              </a:lnSpc>
            </a:pPr>
            <a:r>
              <a:rPr lang="en-US" sz="3000" dirty="0" smtClean="0">
                <a:solidFill>
                  <a:schemeClr val="tx1"/>
                </a:solidFill>
              </a:rPr>
              <a:t>Widespread political unrest</a:t>
            </a:r>
          </a:p>
          <a:p>
            <a:pPr lvl="1">
              <a:lnSpc>
                <a:spcPct val="150000"/>
              </a:lnSpc>
            </a:pPr>
            <a:r>
              <a:rPr lang="en-US" sz="3000" dirty="0" smtClean="0">
                <a:solidFill>
                  <a:schemeClr val="tx1"/>
                </a:solidFill>
              </a:rPr>
              <a:t>Unrest in the colonies</a:t>
            </a:r>
          </a:p>
          <a:p>
            <a:pPr lvl="1">
              <a:lnSpc>
                <a:spcPct val="150000"/>
              </a:lnSpc>
            </a:pPr>
            <a:r>
              <a:rPr lang="en-US" sz="3000" dirty="0" smtClean="0">
                <a:solidFill>
                  <a:schemeClr val="tx1"/>
                </a:solidFill>
              </a:rPr>
              <a:t>Germany weakened</a:t>
            </a:r>
          </a:p>
          <a:p>
            <a:pPr lvl="1">
              <a:lnSpc>
                <a:spcPct val="150000"/>
              </a:lnSpc>
            </a:pPr>
            <a:r>
              <a:rPr lang="en-US" sz="3000" dirty="0" smtClean="0">
                <a:solidFill>
                  <a:schemeClr val="tx1"/>
                </a:solidFill>
              </a:rPr>
              <a:t>Austria-Hungary and Ottoman Empire broken apart</a:t>
            </a:r>
            <a:endParaRPr lang="en-US"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The Costs of the War</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buNone/>
            </a:pPr>
            <a:r>
              <a:rPr lang="en-US" sz="3200" dirty="0" smtClean="0"/>
              <a:t>4.) Nationalism</a:t>
            </a:r>
          </a:p>
          <a:p>
            <a:pPr lvl="1">
              <a:lnSpc>
                <a:spcPct val="150000"/>
              </a:lnSpc>
            </a:pPr>
            <a:r>
              <a:rPr lang="en-US" sz="3000" dirty="0" smtClean="0">
                <a:solidFill>
                  <a:schemeClr val="tx1"/>
                </a:solidFill>
              </a:rPr>
              <a:t>Strong devotion to one’s national group or culture</a:t>
            </a:r>
          </a:p>
          <a:p>
            <a:pPr lvl="1">
              <a:lnSpc>
                <a:spcPct val="150000"/>
              </a:lnSpc>
            </a:pPr>
            <a:r>
              <a:rPr lang="en-US" sz="3000" dirty="0" smtClean="0">
                <a:solidFill>
                  <a:schemeClr val="tx1"/>
                </a:solidFill>
              </a:rPr>
              <a:t>Formation of new countries</a:t>
            </a:r>
          </a:p>
          <a:p>
            <a:pPr lvl="1">
              <a:lnSpc>
                <a:spcPct val="150000"/>
              </a:lnSpc>
            </a:pPr>
            <a:r>
              <a:rPr lang="en-US" sz="3000" dirty="0" smtClean="0">
                <a:solidFill>
                  <a:schemeClr val="tx1"/>
                </a:solidFill>
              </a:rPr>
              <a:t>Balkan Peninsula</a:t>
            </a:r>
          </a:p>
          <a:p>
            <a:pPr lvl="2">
              <a:lnSpc>
                <a:spcPct val="150000"/>
              </a:lnSpc>
            </a:pPr>
            <a:r>
              <a:rPr lang="en-US" sz="2700" dirty="0" smtClean="0"/>
              <a:t>Many Serbs lived outside Serbia in other regions</a:t>
            </a:r>
          </a:p>
          <a:p>
            <a:pPr lvl="3">
              <a:lnSpc>
                <a:spcPct val="150000"/>
              </a:lnSpc>
            </a:pPr>
            <a:r>
              <a:rPr lang="en-US" sz="2500" dirty="0" smtClean="0"/>
              <a:t>Wanted to expand borders and unite all their people</a:t>
            </a:r>
          </a:p>
          <a:p>
            <a:pPr lvl="2">
              <a:lnSpc>
                <a:spcPct val="150000"/>
              </a:lnSpc>
            </a:pPr>
            <a:r>
              <a:rPr lang="en-US" sz="2700" dirty="0" smtClean="0"/>
              <a:t>Austria-Hungary opposed Serbian expansion</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Europe on the Brink of War</a:t>
            </a:r>
            <a:endParaRPr lang="en-US" b="1" u="sng"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Austrian archduke </a:t>
            </a:r>
            <a:r>
              <a:rPr lang="en-US" sz="3200" dirty="0" smtClean="0">
                <a:solidFill>
                  <a:srgbClr val="FF0000"/>
                </a:solidFill>
              </a:rPr>
              <a:t>Franz Ferdinand</a:t>
            </a:r>
          </a:p>
          <a:p>
            <a:pPr lvl="1">
              <a:lnSpc>
                <a:spcPct val="150000"/>
              </a:lnSpc>
            </a:pPr>
            <a:r>
              <a:rPr lang="en-US" sz="3000" dirty="0" smtClean="0">
                <a:solidFill>
                  <a:schemeClr val="tx1"/>
                </a:solidFill>
              </a:rPr>
              <a:t>Visiting Bosnian city of Sarajevo </a:t>
            </a:r>
          </a:p>
          <a:p>
            <a:pPr>
              <a:lnSpc>
                <a:spcPct val="150000"/>
              </a:lnSpc>
            </a:pPr>
            <a:r>
              <a:rPr lang="en-US" sz="3200" dirty="0" smtClean="0"/>
              <a:t>The Black Hand &amp; </a:t>
            </a:r>
            <a:r>
              <a:rPr lang="en-US" sz="3200" dirty="0" smtClean="0">
                <a:solidFill>
                  <a:srgbClr val="FF0000"/>
                </a:solidFill>
              </a:rPr>
              <a:t>Gavrilo Princip</a:t>
            </a:r>
          </a:p>
          <a:p>
            <a:pPr lvl="1">
              <a:lnSpc>
                <a:spcPct val="150000"/>
              </a:lnSpc>
            </a:pPr>
            <a:r>
              <a:rPr lang="en-US" sz="3000" dirty="0" smtClean="0">
                <a:solidFill>
                  <a:schemeClr val="tx1"/>
                </a:solidFill>
              </a:rPr>
              <a:t>Assassinates Ferdinand</a:t>
            </a:r>
          </a:p>
          <a:p>
            <a:pPr>
              <a:lnSpc>
                <a:spcPct val="150000"/>
              </a:lnSpc>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Breaks Out</a:t>
            </a:r>
            <a:endParaRPr lang="en-US" b="1" u="sng" dirty="0"/>
          </a:p>
        </p:txBody>
      </p:sp>
      <p:pic>
        <p:nvPicPr>
          <p:cNvPr id="4" name="Picture 3"/>
          <p:cNvPicPr>
            <a:picLocks noChangeAspect="1"/>
          </p:cNvPicPr>
          <p:nvPr/>
        </p:nvPicPr>
        <p:blipFill>
          <a:blip r:embed="rId2"/>
          <a:stretch>
            <a:fillRect/>
          </a:stretch>
        </p:blipFill>
        <p:spPr>
          <a:xfrm>
            <a:off x="1954941" y="4031974"/>
            <a:ext cx="5328779" cy="28260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Austria-Hungary uses murder as excuse to punish Serbia</a:t>
            </a:r>
          </a:p>
          <a:p>
            <a:pPr>
              <a:lnSpc>
                <a:spcPct val="150000"/>
              </a:lnSpc>
            </a:pPr>
            <a:r>
              <a:rPr lang="en-US" sz="3200" dirty="0" smtClean="0"/>
              <a:t>Russia – previously promised to support Serbs</a:t>
            </a:r>
          </a:p>
          <a:p>
            <a:pPr>
              <a:lnSpc>
                <a:spcPct val="150000"/>
              </a:lnSpc>
            </a:pPr>
            <a:r>
              <a:rPr lang="en-US" sz="3200" dirty="0" smtClean="0"/>
              <a:t>Germany – saw Russian action as a threat – declares war on Russia</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Breaks Out</a:t>
            </a:r>
            <a:endParaRPr lang="en-US" b="1" u="sng" dirty="0"/>
          </a:p>
        </p:txBody>
      </p:sp>
      <p:pic>
        <p:nvPicPr>
          <p:cNvPr id="4" name="Picture 3"/>
          <p:cNvPicPr>
            <a:picLocks noChangeAspect="1"/>
          </p:cNvPicPr>
          <p:nvPr/>
        </p:nvPicPr>
        <p:blipFill>
          <a:blip r:embed="rId2"/>
          <a:stretch>
            <a:fillRect/>
          </a:stretch>
        </p:blipFill>
        <p:spPr>
          <a:xfrm>
            <a:off x="4852196" y="4150148"/>
            <a:ext cx="4291804" cy="270785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Germany fighting war on 2 fronts</a:t>
            </a:r>
          </a:p>
          <a:p>
            <a:pPr lvl="1">
              <a:lnSpc>
                <a:spcPct val="150000"/>
              </a:lnSpc>
            </a:pPr>
            <a:r>
              <a:rPr lang="en-US" sz="3000" dirty="0" smtClean="0">
                <a:solidFill>
                  <a:schemeClr val="tx1"/>
                </a:solidFill>
              </a:rPr>
              <a:t>Russia to the east</a:t>
            </a:r>
          </a:p>
          <a:p>
            <a:pPr lvl="1">
              <a:lnSpc>
                <a:spcPct val="150000"/>
              </a:lnSpc>
            </a:pPr>
            <a:r>
              <a:rPr lang="en-US" sz="3000" dirty="0" smtClean="0">
                <a:solidFill>
                  <a:schemeClr val="tx1"/>
                </a:solidFill>
              </a:rPr>
              <a:t>France to the west</a:t>
            </a:r>
          </a:p>
          <a:p>
            <a:pPr>
              <a:lnSpc>
                <a:spcPct val="150000"/>
              </a:lnSpc>
            </a:pPr>
            <a:r>
              <a:rPr lang="en-US" sz="3200" dirty="0" smtClean="0"/>
              <a:t>Schlieffen Plan</a:t>
            </a:r>
          </a:p>
          <a:p>
            <a:pPr lvl="1">
              <a:lnSpc>
                <a:spcPct val="150000"/>
              </a:lnSpc>
            </a:pPr>
            <a:r>
              <a:rPr lang="en-US" sz="3000" dirty="0" smtClean="0"/>
              <a:t>Wanted </a:t>
            </a:r>
            <a:r>
              <a:rPr lang="en-US" sz="3000" dirty="0" smtClean="0"/>
              <a:t>to quickly defeat France and head east to fight Russia</a:t>
            </a:r>
          </a:p>
          <a:p>
            <a:pPr>
              <a:lnSpc>
                <a:spcPct val="150000"/>
              </a:lnSpc>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Breaks Out</a:t>
            </a:r>
            <a:endParaRPr lang="en-US" b="1" u="sng" dirty="0"/>
          </a:p>
        </p:txBody>
      </p:sp>
      <p:pic>
        <p:nvPicPr>
          <p:cNvPr id="4" name="Picture 3"/>
          <p:cNvPicPr>
            <a:picLocks noChangeAspect="1"/>
          </p:cNvPicPr>
          <p:nvPr/>
        </p:nvPicPr>
        <p:blipFill>
          <a:blip r:embed="rId2"/>
          <a:stretch>
            <a:fillRect/>
          </a:stretch>
        </p:blipFill>
        <p:spPr>
          <a:xfrm>
            <a:off x="4497049" y="1708879"/>
            <a:ext cx="4287188" cy="2420909"/>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19936</TotalTime>
  <Words>1443</Words>
  <Application>Microsoft Office PowerPoint</Application>
  <PresentationFormat>On-screen Show (4:3)</PresentationFormat>
  <Paragraphs>278</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Paper</vt:lpstr>
      <vt:lpstr>World War I: The Great War Begins</vt:lpstr>
      <vt:lpstr>Main Idea</vt:lpstr>
      <vt:lpstr>Europe on the Brink of War</vt:lpstr>
      <vt:lpstr>Europe on the Brink of War</vt:lpstr>
      <vt:lpstr>Europe on the Brink of War</vt:lpstr>
      <vt:lpstr>Europe on the Brink of War</vt:lpstr>
      <vt:lpstr>War Breaks Out</vt:lpstr>
      <vt:lpstr>War Breaks Out</vt:lpstr>
      <vt:lpstr>War Breaks Out</vt:lpstr>
      <vt:lpstr>War Breaks Out</vt:lpstr>
      <vt:lpstr>War Breaks Out</vt:lpstr>
      <vt:lpstr>Fighting in 1914</vt:lpstr>
      <vt:lpstr>Fighting in 1914</vt:lpstr>
      <vt:lpstr>World War I: A New Kind of War</vt:lpstr>
      <vt:lpstr>Main Idea</vt:lpstr>
      <vt:lpstr>The World War I Battlefield</vt:lpstr>
      <vt:lpstr>PowerPoint Presentation</vt:lpstr>
      <vt:lpstr>PowerPoint Presentation</vt:lpstr>
      <vt:lpstr>The World War I Battlefield</vt:lpstr>
      <vt:lpstr>PowerPoint Presentation</vt:lpstr>
      <vt:lpstr>War on the Home Front</vt:lpstr>
      <vt:lpstr>War on the Home Front</vt:lpstr>
      <vt:lpstr>Propaganda Posters</vt:lpstr>
      <vt:lpstr>War on the Home Front</vt:lpstr>
      <vt:lpstr>Battles on the Western Front</vt:lpstr>
      <vt:lpstr>Battles on the Western Front</vt:lpstr>
      <vt:lpstr>War around the World</vt:lpstr>
      <vt:lpstr>War around the World</vt:lpstr>
      <vt:lpstr>War around the World</vt:lpstr>
      <vt:lpstr>War around the World</vt:lpstr>
      <vt:lpstr>World War I: Revolution in Russia</vt:lpstr>
      <vt:lpstr>Main Idea</vt:lpstr>
      <vt:lpstr>Russia and World War I</vt:lpstr>
      <vt:lpstr>Russia and World War I</vt:lpstr>
      <vt:lpstr>Russia and World War I</vt:lpstr>
      <vt:lpstr>The Russian Revolution</vt:lpstr>
      <vt:lpstr>The Russian Revolution</vt:lpstr>
      <vt:lpstr>The Russian Revolution</vt:lpstr>
      <vt:lpstr>After the Revolution</vt:lpstr>
      <vt:lpstr>After the Revolution</vt:lpstr>
      <vt:lpstr>After the Revolution</vt:lpstr>
      <vt:lpstr>World War I: The War Ends</vt:lpstr>
      <vt:lpstr>Main Idea</vt:lpstr>
      <vt:lpstr>The United States Enters the War</vt:lpstr>
      <vt:lpstr>The United States Enters the War</vt:lpstr>
      <vt:lpstr>The United States Enters the War</vt:lpstr>
      <vt:lpstr>The U.S. Enters the War: Summary</vt:lpstr>
      <vt:lpstr>The End of the Fighting</vt:lpstr>
      <vt:lpstr>The End of the Fighting</vt:lpstr>
      <vt:lpstr>A Difficult Peace</vt:lpstr>
      <vt:lpstr>A Difficult Peace</vt:lpstr>
      <vt:lpstr>A Difficult Peace</vt:lpstr>
      <vt:lpstr>PowerPoint Presentation</vt:lpstr>
      <vt:lpstr>PowerPoint Presentation</vt:lpstr>
      <vt:lpstr>The Costs of the War</vt:lpstr>
      <vt:lpstr>The Costs of the War</vt:lpstr>
      <vt:lpstr>The Costs of the War</vt:lpstr>
    </vt:vector>
  </TitlesOfParts>
  <Company>Bloomsburg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Matthew Hische</dc:creator>
  <cp:lastModifiedBy>NBHS Teacher</cp:lastModifiedBy>
  <cp:revision>361</cp:revision>
  <cp:lastPrinted>2013-11-21T00:45:47Z</cp:lastPrinted>
  <dcterms:created xsi:type="dcterms:W3CDTF">2013-12-01T18:00:59Z</dcterms:created>
  <dcterms:modified xsi:type="dcterms:W3CDTF">2016-12-05T15:05:19Z</dcterms:modified>
</cp:coreProperties>
</file>