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93" r:id="rId1"/>
  </p:sldMasterIdLst>
  <p:handoutMasterIdLst>
    <p:handoutMasterId r:id="rId60"/>
  </p:handoutMasterIdLst>
  <p:sldIdLst>
    <p:sldId id="357" r:id="rId2"/>
    <p:sldId id="358" r:id="rId3"/>
    <p:sldId id="895" r:id="rId4"/>
    <p:sldId id="894" r:id="rId5"/>
    <p:sldId id="841" r:id="rId6"/>
    <p:sldId id="897" r:id="rId7"/>
    <p:sldId id="811" r:id="rId8"/>
    <p:sldId id="898" r:id="rId9"/>
    <p:sldId id="902" r:id="rId10"/>
    <p:sldId id="914" r:id="rId11"/>
    <p:sldId id="911" r:id="rId12"/>
    <p:sldId id="912" r:id="rId13"/>
    <p:sldId id="905" r:id="rId14"/>
    <p:sldId id="913" r:id="rId15"/>
    <p:sldId id="904" r:id="rId16"/>
    <p:sldId id="909" r:id="rId17"/>
    <p:sldId id="900" r:id="rId18"/>
    <p:sldId id="903" r:id="rId19"/>
    <p:sldId id="595" r:id="rId20"/>
    <p:sldId id="728" r:id="rId21"/>
    <p:sldId id="949" r:id="rId22"/>
    <p:sldId id="951" r:id="rId23"/>
    <p:sldId id="940" r:id="rId24"/>
    <p:sldId id="952" r:id="rId25"/>
    <p:sldId id="954" r:id="rId26"/>
    <p:sldId id="955" r:id="rId27"/>
    <p:sldId id="942" r:id="rId28"/>
    <p:sldId id="960" r:id="rId29"/>
    <p:sldId id="958" r:id="rId30"/>
    <p:sldId id="959" r:id="rId31"/>
    <p:sldId id="889" r:id="rId32"/>
    <p:sldId id="957" r:id="rId33"/>
    <p:sldId id="946" r:id="rId34"/>
    <p:sldId id="947" r:id="rId35"/>
    <p:sldId id="964" r:id="rId36"/>
    <p:sldId id="755" r:id="rId37"/>
    <p:sldId id="756" r:id="rId38"/>
    <p:sldId id="926" r:id="rId39"/>
    <p:sldId id="927" r:id="rId40"/>
    <p:sldId id="890" r:id="rId41"/>
    <p:sldId id="924" r:id="rId42"/>
    <p:sldId id="925" r:id="rId43"/>
    <p:sldId id="891" r:id="rId44"/>
    <p:sldId id="918" r:id="rId45"/>
    <p:sldId id="758" r:id="rId46"/>
    <p:sldId id="759" r:id="rId47"/>
    <p:sldId id="963" r:id="rId48"/>
    <p:sldId id="928" r:id="rId49"/>
    <p:sldId id="929" r:id="rId50"/>
    <p:sldId id="930" r:id="rId51"/>
    <p:sldId id="892" r:id="rId52"/>
    <p:sldId id="931" r:id="rId53"/>
    <p:sldId id="932" r:id="rId54"/>
    <p:sldId id="961" r:id="rId55"/>
    <p:sldId id="893" r:id="rId56"/>
    <p:sldId id="935" r:id="rId57"/>
    <p:sldId id="937" r:id="rId58"/>
    <p:sldId id="962" r:id="rId59"/>
  </p:sldIdLst>
  <p:sldSz cx="9144000" cy="6858000" type="screen4x3"/>
  <p:notesSz cx="7102475" cy="93694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clrMode="gray" frameSlides="1"/>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1" d="100"/>
          <a:sy n="81" d="100"/>
        </p:scale>
        <p:origin x="-1044"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8471"/>
          </a:xfrm>
          <a:prstGeom prst="rect">
            <a:avLst/>
          </a:prstGeom>
        </p:spPr>
        <p:txBody>
          <a:bodyPr vert="horz" lIns="94119" tIns="47060" rIns="94119" bIns="47060"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8471"/>
          </a:xfrm>
          <a:prstGeom prst="rect">
            <a:avLst/>
          </a:prstGeom>
        </p:spPr>
        <p:txBody>
          <a:bodyPr vert="horz" lIns="94119" tIns="47060" rIns="94119" bIns="47060" rtlCol="0"/>
          <a:lstStyle>
            <a:lvl1pPr algn="r">
              <a:defRPr sz="1200"/>
            </a:lvl1pPr>
          </a:lstStyle>
          <a:p>
            <a:fld id="{395B9A5D-DB4E-EC4F-866E-2F60318C64F9}" type="datetimeFigureOut">
              <a:rPr lang="en-US" smtClean="0"/>
              <a:pPr/>
              <a:t>5/16/2016</a:t>
            </a:fld>
            <a:endParaRPr lang="en-US"/>
          </a:p>
        </p:txBody>
      </p:sp>
      <p:sp>
        <p:nvSpPr>
          <p:cNvPr id="4" name="Footer Placeholder 3"/>
          <p:cNvSpPr>
            <a:spLocks noGrp="1"/>
          </p:cNvSpPr>
          <p:nvPr>
            <p:ph type="ftr" sz="quarter" idx="2"/>
          </p:nvPr>
        </p:nvSpPr>
        <p:spPr>
          <a:xfrm>
            <a:off x="0" y="8899328"/>
            <a:ext cx="3077739" cy="468471"/>
          </a:xfrm>
          <a:prstGeom prst="rect">
            <a:avLst/>
          </a:prstGeom>
        </p:spPr>
        <p:txBody>
          <a:bodyPr vert="horz" lIns="94119" tIns="47060" rIns="94119" bIns="47060"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899328"/>
            <a:ext cx="3077739" cy="468471"/>
          </a:xfrm>
          <a:prstGeom prst="rect">
            <a:avLst/>
          </a:prstGeom>
        </p:spPr>
        <p:txBody>
          <a:bodyPr vert="horz" lIns="94119" tIns="47060" rIns="94119" bIns="47060" rtlCol="0" anchor="b"/>
          <a:lstStyle>
            <a:lvl1pPr algn="r">
              <a:defRPr sz="1200"/>
            </a:lvl1pPr>
          </a:lstStyle>
          <a:p>
            <a:fld id="{141E5822-43BF-8A43-8D68-08F12F628792}" type="slidenum">
              <a:rPr lang="en-US" smtClean="0"/>
              <a:pPr/>
              <a:t>‹#›</a:t>
            </a:fld>
            <a:endParaRPr lang="en-US"/>
          </a:p>
        </p:txBody>
      </p:sp>
    </p:spTree>
    <p:extLst>
      <p:ext uri="{BB962C8B-B14F-4D97-AF65-F5344CB8AC3E}">
        <p14:creationId xmlns:p14="http://schemas.microsoft.com/office/powerpoint/2010/main" val="274431933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710F4C3B-12BB-4EC8-A596-2037BFBCFD5E}" type="datetime1">
              <a:rPr lang="en-US" smtClean="0"/>
              <a:pPr/>
              <a:t>5/16/2016</a:t>
            </a:fld>
            <a:endParaRPr lang="en-US"/>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7BC41667-7291-42E8-B00B-345BA5840895}"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FC359912-2B03-C647-B549-D94E3CB8CA0D}" type="datetimeFigureOut">
              <a:rPr lang="en-US" smtClean="0"/>
              <a:pPr/>
              <a:t>5/16/2016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E9AF8-0723-404C-97CA-12B27FA4C164}" type="slidenum">
              <a:rPr lang="en-US" smtClean="0"/>
              <a:pPr/>
              <a:t>‹#›</a:t>
            </a:fld>
            <a:endParaRPr lang="en-US"/>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FC359912-2B03-C647-B549-D94E3CB8CA0D}" type="datetimeFigureOut">
              <a:rPr lang="en-US" smtClean="0"/>
              <a:pPr/>
              <a:t>5/16/2016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E9AF8-0723-404C-97CA-12B27FA4C164}" type="slidenum">
              <a:rPr lang="en-US" smtClean="0"/>
              <a:pPr/>
              <a:t>‹#›</a:t>
            </a:fld>
            <a:endParaRPr lang="en-US"/>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FC359912-2B03-C647-B549-D94E3CB8CA0D}" type="datetimeFigureOut">
              <a:rPr lang="en-US" smtClean="0"/>
              <a:pPr/>
              <a:t>5/16/2016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DE9AF8-0723-404C-97CA-12B27FA4C164}"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359912-2B03-C647-B549-D94E3CB8CA0D}" type="datetimeFigureOut">
              <a:rPr lang="en-US" smtClean="0"/>
              <a:pPr/>
              <a:t>5/16/2016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DE9AF8-0723-404C-97CA-12B27FA4C164}"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914398" y="2866030"/>
            <a:ext cx="3563938"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359912-2B03-C647-B549-D94E3CB8CA0D}" type="datetimeFigureOut">
              <a:rPr lang="en-US" smtClean="0"/>
              <a:pPr/>
              <a:t>5/16/2016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E9AF8-0723-404C-97CA-12B27FA4C164}"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359912-2B03-C647-B549-D94E3CB8CA0D}" type="datetimeFigureOut">
              <a:rPr lang="en-US" smtClean="0"/>
              <a:pPr/>
              <a:t>5/16/2016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E9AF8-0723-404C-97CA-12B27FA4C164}" type="slidenum">
              <a:rPr lang="en-US" smtClean="0"/>
              <a:pPr/>
              <a:t>‹#›</a:t>
            </a:fld>
            <a:endParaRPr lang="en-US"/>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smtClean="0"/>
              <a:t>Click icon to add picture</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smtClean="0"/>
              <a:t>Click icon to add picture</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smtClean="0"/>
              <a:t>Click icon to add picture</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359912-2B03-C647-B549-D94E3CB8CA0D}" type="datetimeFigureOut">
              <a:rPr lang="en-US" smtClean="0"/>
              <a:pPr/>
              <a:t>5/16/2016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E9AF8-0723-404C-97CA-12B27FA4C164}"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359912-2B03-C647-B549-D94E3CB8CA0D}" type="datetimeFigureOut">
              <a:rPr lang="en-US" smtClean="0"/>
              <a:pPr/>
              <a:t>5/16/2016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E9AF8-0723-404C-97CA-12B27FA4C164}" type="slidenum">
              <a:rPr lang="en-US" smtClean="0"/>
              <a:pPr/>
              <a:t>‹#›</a:t>
            </a:fld>
            <a:endParaRPr lang="en-US"/>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smtClean="0"/>
              <a:t>Click icon to add picture</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smtClean="0"/>
              <a:t>Click icon to add picture</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smtClean="0"/>
              <a:t>Click icon to add picture</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359912-2B03-C647-B549-D94E3CB8CA0D}" type="datetimeFigureOut">
              <a:rPr lang="en-US" smtClean="0"/>
              <a:pPr/>
              <a:t>5/16/2016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E9AF8-0723-404C-97CA-12B27FA4C164}"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FC359912-2B03-C647-B549-D94E3CB8CA0D}" type="datetimeFigureOut">
              <a:rPr lang="en-US" smtClean="0"/>
              <a:pPr/>
              <a:t>5/16/2016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E9AF8-0723-404C-97CA-12B27FA4C16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FC359912-2B03-C647-B549-D94E3CB8CA0D}" type="datetimeFigureOut">
              <a:rPr lang="en-US" smtClean="0"/>
              <a:pPr/>
              <a:t>5/16/2016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E9AF8-0723-404C-97CA-12B27FA4C16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FC359912-2B03-C647-B549-D94E3CB8CA0D}" type="datetimeFigureOut">
              <a:rPr lang="en-US" smtClean="0"/>
              <a:pPr/>
              <a:t>5/16/2016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E9AF8-0723-404C-97CA-12B27FA4C16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smtClean="0"/>
              <a:t>Click to edit Master title style</a:t>
            </a:r>
            <a:endParaRPr/>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FC359912-2B03-C647-B549-D94E3CB8CA0D}" type="datetimeFigureOut">
              <a:rPr lang="en-US" smtClean="0"/>
              <a:pPr/>
              <a:t>5/16/2016</a:t>
            </a:fld>
            <a:endParaRPr lang="en-US"/>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A4DE9AF8-0723-404C-97CA-12B27FA4C164}"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ct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74CBEAF9-9E58-4CC8-A6FF-6DD8A58DEEA4}" type="datetimeFigureOut">
              <a:rPr lang="en-US" smtClean="0"/>
              <a:pPr/>
              <a:t>5/16/2016</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CA15C064-DD44-4CAC-873E-2D1F54821676}" type="slidenum">
              <a:rPr kumimoji="0" lang="en-US" smtClean="0"/>
              <a:pPr/>
              <a:t>‹#›</a:t>
            </a:fld>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359912-2B03-C647-B549-D94E3CB8CA0D}" type="datetimeFigureOut">
              <a:rPr lang="en-US" smtClean="0"/>
              <a:pPr/>
              <a:t>5/16/2016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E9AF8-0723-404C-97CA-12B27FA4C164}"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smtClean="0"/>
              <a:t>Click icon to add picture</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359912-2B03-C647-B549-D94E3CB8CA0D}" type="datetimeFigureOut">
              <a:rPr lang="en-US" smtClean="0"/>
              <a:pPr/>
              <a:t>5/16/2016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E9AF8-0723-404C-97CA-12B27FA4C16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FC359912-2B03-C647-B549-D94E3CB8CA0D}" type="datetimeFigureOut">
              <a:rPr lang="en-US" smtClean="0"/>
              <a:pPr/>
              <a:t>5/16/2016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E9AF8-0723-404C-97CA-12B27FA4C16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FC359912-2B03-C647-B549-D94E3CB8CA0D}" type="datetimeFigureOut">
              <a:rPr lang="en-US" smtClean="0"/>
              <a:pPr/>
              <a:t>5/16/2016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DE9AF8-0723-404C-97CA-12B27FA4C164}" type="slidenum">
              <a:rPr lang="en-US" smtClean="0"/>
              <a:pPr/>
              <a:t>‹#›</a:t>
            </a:fld>
            <a:endParaRPr lang="en-US"/>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FC359912-2B03-C647-B549-D94E3CB8CA0D}" type="datetimeFigureOut">
              <a:rPr lang="en-US" smtClean="0"/>
              <a:pPr/>
              <a:t>5/16/2016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E9AF8-0723-404C-97CA-12B27FA4C164}" type="slidenum">
              <a:rPr lang="en-US" smtClean="0"/>
              <a:pPr/>
              <a:t>‹#›</a:t>
            </a:fld>
            <a:endParaRPr lang="en-US"/>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8.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7.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FC359912-2B03-C647-B549-D94E3CB8CA0D}" type="datetimeFigureOut">
              <a:rPr lang="en-US" smtClean="0"/>
              <a:pPr/>
              <a:t>5/16/2016</a:t>
            </a:fld>
            <a:endParaRPr lang="en-US"/>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A4DE9AF8-0723-404C-97CA-12B27FA4C16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 id="2147484006" r:id="rId13"/>
    <p:sldLayoutId id="2147484007" r:id="rId14"/>
    <p:sldLayoutId id="2147484008" r:id="rId15"/>
    <p:sldLayoutId id="2147484009" r:id="rId16"/>
    <p:sldLayoutId id="2147484010" r:id="rId17"/>
    <p:sldLayoutId id="2147484011" r:id="rId18"/>
    <p:sldLayoutId id="2147484012" r:id="rId19"/>
    <p:sldLayoutId id="2147484013"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youtube.com/watch?v=aRlMASdJdEU"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youtube.com/watch?v=sHcJtU9dr6I" TargetMode="Externa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5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7044" y="2558713"/>
            <a:ext cx="7924800" cy="1371600"/>
          </a:xfrm>
        </p:spPr>
        <p:txBody>
          <a:bodyPr>
            <a:normAutofit/>
          </a:bodyPr>
          <a:lstStyle/>
          <a:p>
            <a:pPr algn="ctr"/>
            <a:r>
              <a:rPr lang="en-US" sz="6000" dirty="0" smtClean="0">
                <a:solidFill>
                  <a:srgbClr val="FF0000"/>
                </a:solidFill>
              </a:rPr>
              <a:t>World War II:</a:t>
            </a:r>
            <a:br>
              <a:rPr lang="en-US" sz="6000" dirty="0" smtClean="0">
                <a:solidFill>
                  <a:srgbClr val="FF0000"/>
                </a:solidFill>
              </a:rPr>
            </a:br>
            <a:r>
              <a:rPr lang="en-US" sz="6000" dirty="0" smtClean="0">
                <a:solidFill>
                  <a:srgbClr val="FF0000"/>
                </a:solidFill>
              </a:rPr>
              <a:t>Axis Aggression</a:t>
            </a:r>
            <a:endParaRPr lang="en-US" sz="6000" dirty="0">
              <a:solidFill>
                <a:srgbClr val="FF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dirty="0" smtClean="0"/>
              <a:t>June 22, 1940 – France surrenders to Germany</a:t>
            </a:r>
          </a:p>
          <a:p>
            <a:pPr>
              <a:lnSpc>
                <a:spcPct val="150000"/>
              </a:lnSpc>
            </a:pPr>
            <a:r>
              <a:rPr lang="en-US" dirty="0" smtClean="0"/>
              <a:t>Vichy</a:t>
            </a:r>
          </a:p>
          <a:p>
            <a:pPr lvl="1">
              <a:lnSpc>
                <a:spcPct val="150000"/>
              </a:lnSpc>
            </a:pPr>
            <a:r>
              <a:rPr lang="en-US" dirty="0" smtClean="0"/>
              <a:t>French officials who cooperated with Hitler</a:t>
            </a:r>
          </a:p>
          <a:p>
            <a:pPr lvl="1">
              <a:lnSpc>
                <a:spcPct val="150000"/>
              </a:lnSpc>
            </a:pPr>
            <a:r>
              <a:rPr lang="en-US" dirty="0" smtClean="0"/>
              <a:t>Help run the country with Germany</a:t>
            </a:r>
          </a:p>
          <a:p>
            <a:pPr>
              <a:lnSpc>
                <a:spcPct val="150000"/>
              </a:lnSpc>
            </a:pPr>
            <a:endParaRPr lang="en-US" dirty="0" smtClean="0"/>
          </a:p>
        </p:txBody>
      </p:sp>
      <p:sp>
        <p:nvSpPr>
          <p:cNvPr id="2" name="Title 1"/>
          <p:cNvSpPr>
            <a:spLocks noGrp="1"/>
          </p:cNvSpPr>
          <p:nvPr>
            <p:ph type="title" idx="4294967295"/>
          </p:nvPr>
        </p:nvSpPr>
        <p:spPr>
          <a:xfrm>
            <a:off x="0" y="0"/>
            <a:ext cx="9144000" cy="931863"/>
          </a:xfrm>
        </p:spPr>
        <p:txBody>
          <a:bodyPr/>
          <a:lstStyle/>
          <a:p>
            <a:pPr algn="ctr"/>
            <a:r>
              <a:rPr lang="en-US" b="1" u="sng" dirty="0" smtClean="0"/>
              <a:t>The Attack on France</a:t>
            </a:r>
            <a:endParaRPr lang="en-US" b="1" u="sng" dirty="0"/>
          </a:p>
        </p:txBody>
      </p:sp>
      <p:pic>
        <p:nvPicPr>
          <p:cNvPr id="4" name="Picture 3"/>
          <p:cNvPicPr>
            <a:picLocks noChangeAspect="1"/>
          </p:cNvPicPr>
          <p:nvPr/>
        </p:nvPicPr>
        <p:blipFill>
          <a:blip r:embed="rId2"/>
          <a:stretch>
            <a:fillRect/>
          </a:stretch>
        </p:blipFill>
        <p:spPr>
          <a:xfrm>
            <a:off x="2366303" y="3713018"/>
            <a:ext cx="4186897" cy="3144982"/>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b="1" dirty="0" smtClean="0">
                <a:solidFill>
                  <a:srgbClr val="FF0000"/>
                </a:solidFill>
              </a:rPr>
              <a:t>Winston Churchill</a:t>
            </a:r>
          </a:p>
          <a:p>
            <a:pPr lvl="1">
              <a:lnSpc>
                <a:spcPct val="150000"/>
              </a:lnSpc>
            </a:pPr>
            <a:r>
              <a:rPr lang="en-US" dirty="0" smtClean="0"/>
              <a:t>Prime minister of England</a:t>
            </a:r>
          </a:p>
          <a:p>
            <a:pPr>
              <a:lnSpc>
                <a:spcPct val="150000"/>
              </a:lnSpc>
            </a:pPr>
            <a:r>
              <a:rPr lang="en-US" dirty="0" smtClean="0"/>
              <a:t>“We shall fight on the beaches, we shall fight on the landing grounds, we shall fight in the fields and in the streets, we shall fight in the hills. We shall never surrender.”</a:t>
            </a:r>
          </a:p>
        </p:txBody>
      </p:sp>
      <p:sp>
        <p:nvSpPr>
          <p:cNvPr id="2" name="Title 1"/>
          <p:cNvSpPr>
            <a:spLocks noGrp="1"/>
          </p:cNvSpPr>
          <p:nvPr>
            <p:ph type="title" idx="4294967295"/>
          </p:nvPr>
        </p:nvSpPr>
        <p:spPr>
          <a:xfrm>
            <a:off x="0" y="0"/>
            <a:ext cx="9144000" cy="931863"/>
          </a:xfrm>
        </p:spPr>
        <p:txBody>
          <a:bodyPr/>
          <a:lstStyle/>
          <a:p>
            <a:pPr algn="ctr"/>
            <a:r>
              <a:rPr lang="en-US" b="1" u="sng" dirty="0" smtClean="0"/>
              <a:t>The Battle for Britain</a:t>
            </a:r>
            <a:endParaRPr lang="en-US" b="1" u="sng" dirty="0"/>
          </a:p>
        </p:txBody>
      </p:sp>
      <p:pic>
        <p:nvPicPr>
          <p:cNvPr id="4" name="Picture 3"/>
          <p:cNvPicPr>
            <a:picLocks noChangeAspect="1"/>
          </p:cNvPicPr>
          <p:nvPr/>
        </p:nvPicPr>
        <p:blipFill>
          <a:blip r:embed="rId2"/>
          <a:stretch>
            <a:fillRect/>
          </a:stretch>
        </p:blipFill>
        <p:spPr>
          <a:xfrm>
            <a:off x="5791200" y="3650311"/>
            <a:ext cx="2576669" cy="320769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dirty="0" smtClean="0"/>
              <a:t>Battle of Britain</a:t>
            </a:r>
          </a:p>
          <a:p>
            <a:pPr lvl="1">
              <a:lnSpc>
                <a:spcPct val="150000"/>
              </a:lnSpc>
            </a:pPr>
            <a:r>
              <a:rPr lang="en-US" dirty="0" smtClean="0"/>
              <a:t>Germany sends thousands of aircraft to attack British targets</a:t>
            </a:r>
          </a:p>
          <a:p>
            <a:pPr lvl="1">
              <a:lnSpc>
                <a:spcPct val="150000"/>
              </a:lnSpc>
            </a:pPr>
            <a:r>
              <a:rPr lang="en-US" dirty="0" smtClean="0"/>
              <a:t>Wanted to destroy the British Royal Air Force</a:t>
            </a:r>
          </a:p>
        </p:txBody>
      </p:sp>
      <p:sp>
        <p:nvSpPr>
          <p:cNvPr id="2" name="Title 1"/>
          <p:cNvSpPr>
            <a:spLocks noGrp="1"/>
          </p:cNvSpPr>
          <p:nvPr>
            <p:ph type="title" idx="4294967295"/>
          </p:nvPr>
        </p:nvSpPr>
        <p:spPr>
          <a:xfrm>
            <a:off x="0" y="0"/>
            <a:ext cx="9144000" cy="931863"/>
          </a:xfrm>
        </p:spPr>
        <p:txBody>
          <a:bodyPr/>
          <a:lstStyle/>
          <a:p>
            <a:pPr algn="ctr"/>
            <a:r>
              <a:rPr lang="en-US" b="1" u="sng" dirty="0" smtClean="0"/>
              <a:t>The Battle for Britain</a:t>
            </a:r>
            <a:endParaRPr lang="en-US" b="1" u="sng" dirty="0"/>
          </a:p>
        </p:txBody>
      </p:sp>
      <p:pic>
        <p:nvPicPr>
          <p:cNvPr id="4" name="Picture 3"/>
          <p:cNvPicPr>
            <a:picLocks noChangeAspect="1"/>
          </p:cNvPicPr>
          <p:nvPr/>
        </p:nvPicPr>
        <p:blipFill>
          <a:blip r:embed="rId2"/>
          <a:stretch>
            <a:fillRect/>
          </a:stretch>
        </p:blipFill>
        <p:spPr>
          <a:xfrm>
            <a:off x="1483501" y="3034145"/>
            <a:ext cx="5610995" cy="3823856"/>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dirty="0" smtClean="0"/>
              <a:t>British aided by new technology – </a:t>
            </a:r>
            <a:r>
              <a:rPr lang="en-US" b="1" dirty="0" smtClean="0"/>
              <a:t>Radar</a:t>
            </a:r>
          </a:p>
          <a:p>
            <a:pPr lvl="1">
              <a:lnSpc>
                <a:spcPct val="150000"/>
              </a:lnSpc>
            </a:pPr>
            <a:r>
              <a:rPr lang="en-US" dirty="0" smtClean="0"/>
              <a:t>Uses radio signals to locate and create an image of distant objects</a:t>
            </a:r>
          </a:p>
          <a:p>
            <a:pPr lvl="1">
              <a:lnSpc>
                <a:spcPct val="150000"/>
              </a:lnSpc>
            </a:pPr>
            <a:r>
              <a:rPr lang="en-US" dirty="0" smtClean="0"/>
              <a:t>Allowed British to detect incoming German air attacks</a:t>
            </a:r>
          </a:p>
          <a:p>
            <a:pPr>
              <a:lnSpc>
                <a:spcPct val="150000"/>
              </a:lnSpc>
            </a:pPr>
            <a:endParaRPr lang="en-US" dirty="0" smtClean="0"/>
          </a:p>
        </p:txBody>
      </p:sp>
      <p:sp>
        <p:nvSpPr>
          <p:cNvPr id="2" name="Title 1"/>
          <p:cNvSpPr>
            <a:spLocks noGrp="1"/>
          </p:cNvSpPr>
          <p:nvPr>
            <p:ph type="title" idx="4294967295"/>
          </p:nvPr>
        </p:nvSpPr>
        <p:spPr>
          <a:xfrm>
            <a:off x="0" y="0"/>
            <a:ext cx="9144000" cy="931863"/>
          </a:xfrm>
        </p:spPr>
        <p:txBody>
          <a:bodyPr/>
          <a:lstStyle/>
          <a:p>
            <a:pPr algn="ctr"/>
            <a:r>
              <a:rPr lang="en-US" b="1" u="sng" dirty="0" smtClean="0"/>
              <a:t>The Battle for Britain</a:t>
            </a:r>
            <a:endParaRPr lang="en-US" b="1" u="sng" dirty="0"/>
          </a:p>
        </p:txBody>
      </p:sp>
      <p:pic>
        <p:nvPicPr>
          <p:cNvPr id="4" name="Picture 3"/>
          <p:cNvPicPr>
            <a:picLocks noChangeAspect="1"/>
          </p:cNvPicPr>
          <p:nvPr/>
        </p:nvPicPr>
        <p:blipFill>
          <a:blip r:embed="rId2"/>
          <a:stretch>
            <a:fillRect/>
          </a:stretch>
        </p:blipFill>
        <p:spPr>
          <a:xfrm>
            <a:off x="2152501" y="2873163"/>
            <a:ext cx="4486436" cy="3984837"/>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dirty="0" smtClean="0"/>
              <a:t>London Blitz</a:t>
            </a:r>
          </a:p>
          <a:p>
            <a:pPr lvl="1">
              <a:lnSpc>
                <a:spcPct val="150000"/>
              </a:lnSpc>
            </a:pPr>
            <a:r>
              <a:rPr lang="en-US" dirty="0" smtClean="0"/>
              <a:t>Germans bomb British ports and cities</a:t>
            </a:r>
          </a:p>
          <a:p>
            <a:pPr lvl="1">
              <a:lnSpc>
                <a:spcPct val="150000"/>
              </a:lnSpc>
            </a:pPr>
            <a:r>
              <a:rPr lang="en-US" dirty="0" smtClean="0"/>
              <a:t>Bomb London 57 straight nights</a:t>
            </a:r>
          </a:p>
          <a:p>
            <a:pPr>
              <a:lnSpc>
                <a:spcPct val="150000"/>
              </a:lnSpc>
            </a:pPr>
            <a:r>
              <a:rPr lang="en-US" dirty="0" smtClean="0"/>
              <a:t>As losses increased – Hitler calls of his plans to invade Britain</a:t>
            </a:r>
          </a:p>
          <a:p>
            <a:pPr>
              <a:lnSpc>
                <a:spcPct val="150000"/>
              </a:lnSpc>
            </a:pPr>
            <a:r>
              <a:rPr lang="en-US" dirty="0" smtClean="0"/>
              <a:t>Germany’s first major loss of the war </a:t>
            </a:r>
          </a:p>
          <a:p>
            <a:pPr>
              <a:lnSpc>
                <a:spcPct val="150000"/>
              </a:lnSpc>
            </a:pPr>
            <a:endParaRPr lang="en-US" dirty="0" smtClean="0"/>
          </a:p>
        </p:txBody>
      </p:sp>
      <p:sp>
        <p:nvSpPr>
          <p:cNvPr id="2" name="Title 1"/>
          <p:cNvSpPr>
            <a:spLocks noGrp="1"/>
          </p:cNvSpPr>
          <p:nvPr>
            <p:ph type="title" idx="4294967295"/>
          </p:nvPr>
        </p:nvSpPr>
        <p:spPr>
          <a:xfrm>
            <a:off x="0" y="0"/>
            <a:ext cx="9144000" cy="931863"/>
          </a:xfrm>
        </p:spPr>
        <p:txBody>
          <a:bodyPr/>
          <a:lstStyle/>
          <a:p>
            <a:pPr algn="ctr"/>
            <a:r>
              <a:rPr lang="en-US" b="1" u="sng" dirty="0" smtClean="0"/>
              <a:t>The Battle for Britain</a:t>
            </a:r>
            <a:endParaRPr lang="en-US" b="1" u="sng" dirty="0"/>
          </a:p>
        </p:txBody>
      </p:sp>
      <p:pic>
        <p:nvPicPr>
          <p:cNvPr id="4" name="Picture 3"/>
          <p:cNvPicPr>
            <a:picLocks noChangeAspect="1"/>
          </p:cNvPicPr>
          <p:nvPr/>
        </p:nvPicPr>
        <p:blipFill>
          <a:blip r:embed="rId2"/>
          <a:stretch>
            <a:fillRect/>
          </a:stretch>
        </p:blipFill>
        <p:spPr>
          <a:xfrm>
            <a:off x="5292437" y="3851565"/>
            <a:ext cx="3851564" cy="3006436"/>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dirty="0" smtClean="0"/>
              <a:t>June 1941 – Hitler breaks the nonaggression pact</a:t>
            </a:r>
          </a:p>
          <a:p>
            <a:pPr>
              <a:lnSpc>
                <a:spcPct val="150000"/>
              </a:lnSpc>
            </a:pPr>
            <a:r>
              <a:rPr lang="en-US" dirty="0" smtClean="0"/>
              <a:t>Sends 3 million German troops into the Soviet Union</a:t>
            </a:r>
          </a:p>
          <a:p>
            <a:pPr>
              <a:lnSpc>
                <a:spcPct val="150000"/>
              </a:lnSpc>
            </a:pPr>
            <a:r>
              <a:rPr lang="en-US" dirty="0" smtClean="0"/>
              <a:t>Soviets had millions of soldiers, but were no match for Germans</a:t>
            </a:r>
          </a:p>
        </p:txBody>
      </p:sp>
      <p:sp>
        <p:nvSpPr>
          <p:cNvPr id="2" name="Title 1"/>
          <p:cNvSpPr>
            <a:spLocks noGrp="1"/>
          </p:cNvSpPr>
          <p:nvPr>
            <p:ph type="title" idx="4294967295"/>
          </p:nvPr>
        </p:nvSpPr>
        <p:spPr>
          <a:xfrm>
            <a:off x="0" y="0"/>
            <a:ext cx="9144000" cy="931863"/>
          </a:xfrm>
        </p:spPr>
        <p:txBody>
          <a:bodyPr/>
          <a:lstStyle/>
          <a:p>
            <a:pPr algn="ctr"/>
            <a:r>
              <a:rPr lang="en-US" b="1" u="sng" dirty="0" smtClean="0"/>
              <a:t>The Invasion of the Soviet Union</a:t>
            </a:r>
            <a:endParaRPr lang="en-US" b="1" u="sng" dirty="0"/>
          </a:p>
        </p:txBody>
      </p:sp>
      <p:pic>
        <p:nvPicPr>
          <p:cNvPr id="5" name="Picture 4"/>
          <p:cNvPicPr>
            <a:picLocks noChangeAspect="1"/>
          </p:cNvPicPr>
          <p:nvPr/>
        </p:nvPicPr>
        <p:blipFill>
          <a:blip r:embed="rId2"/>
          <a:stretch>
            <a:fillRect/>
          </a:stretch>
        </p:blipFill>
        <p:spPr>
          <a:xfrm>
            <a:off x="1814947" y="3372149"/>
            <a:ext cx="5578804" cy="3485851"/>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2800" dirty="0" smtClean="0"/>
              <a:t>Germans weren't prepared for the harsh temperatures of the Soviet winter</a:t>
            </a:r>
          </a:p>
          <a:p>
            <a:pPr>
              <a:lnSpc>
                <a:spcPct val="150000"/>
              </a:lnSpc>
            </a:pPr>
            <a:r>
              <a:rPr lang="en-US" sz="2800" dirty="0" smtClean="0"/>
              <a:t>Soviets beginning to recover &amp; fight back</a:t>
            </a:r>
          </a:p>
        </p:txBody>
      </p:sp>
      <p:sp>
        <p:nvSpPr>
          <p:cNvPr id="2" name="Title 1"/>
          <p:cNvSpPr>
            <a:spLocks noGrp="1"/>
          </p:cNvSpPr>
          <p:nvPr>
            <p:ph type="title" idx="4294967295"/>
          </p:nvPr>
        </p:nvSpPr>
        <p:spPr>
          <a:xfrm>
            <a:off x="0" y="0"/>
            <a:ext cx="9144000" cy="931863"/>
          </a:xfrm>
        </p:spPr>
        <p:txBody>
          <a:bodyPr/>
          <a:lstStyle/>
          <a:p>
            <a:pPr algn="ctr"/>
            <a:r>
              <a:rPr lang="en-US" b="1" u="sng" dirty="0" smtClean="0"/>
              <a:t>The Invasion of the Soviet Union</a:t>
            </a:r>
            <a:endParaRPr lang="en-US" b="1" u="sng" dirty="0"/>
          </a:p>
        </p:txBody>
      </p:sp>
      <p:pic>
        <p:nvPicPr>
          <p:cNvPr id="4" name="Picture 3"/>
          <p:cNvPicPr>
            <a:picLocks noChangeAspect="1"/>
          </p:cNvPicPr>
          <p:nvPr/>
        </p:nvPicPr>
        <p:blipFill>
          <a:blip r:embed="rId2"/>
          <a:stretch>
            <a:fillRect/>
          </a:stretch>
        </p:blipFill>
        <p:spPr>
          <a:xfrm>
            <a:off x="1497807" y="3338945"/>
            <a:ext cx="5376524" cy="3519055"/>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3200" dirty="0" smtClean="0"/>
              <a:t>Planned a surprise attack on American naval base at Pearl Harbor, Hawaii</a:t>
            </a:r>
          </a:p>
          <a:p>
            <a:pPr>
              <a:lnSpc>
                <a:spcPct val="150000"/>
              </a:lnSpc>
            </a:pPr>
            <a:r>
              <a:rPr lang="en-US" sz="3200" dirty="0" smtClean="0"/>
              <a:t>December 7, 1941 – Japan attacks</a:t>
            </a:r>
          </a:p>
        </p:txBody>
      </p:sp>
      <p:sp>
        <p:nvSpPr>
          <p:cNvPr id="2" name="Title 1"/>
          <p:cNvSpPr>
            <a:spLocks noGrp="1"/>
          </p:cNvSpPr>
          <p:nvPr>
            <p:ph type="title" idx="4294967295"/>
          </p:nvPr>
        </p:nvSpPr>
        <p:spPr>
          <a:xfrm>
            <a:off x="0" y="0"/>
            <a:ext cx="9144000" cy="931863"/>
          </a:xfrm>
        </p:spPr>
        <p:txBody>
          <a:bodyPr/>
          <a:lstStyle/>
          <a:p>
            <a:pPr algn="ctr"/>
            <a:r>
              <a:rPr lang="en-US" b="1" u="sng" dirty="0" smtClean="0"/>
              <a:t>Japan Attacks</a:t>
            </a:r>
            <a:endParaRPr lang="en-US" b="1" u="sng" dirty="0"/>
          </a:p>
        </p:txBody>
      </p:sp>
      <p:pic>
        <p:nvPicPr>
          <p:cNvPr id="4" name="Picture 3"/>
          <p:cNvPicPr>
            <a:picLocks noChangeAspect="1"/>
          </p:cNvPicPr>
          <p:nvPr/>
        </p:nvPicPr>
        <p:blipFill>
          <a:blip r:embed="rId2"/>
          <a:stretch>
            <a:fillRect/>
          </a:stretch>
        </p:blipFill>
        <p:spPr>
          <a:xfrm>
            <a:off x="2521528" y="3671456"/>
            <a:ext cx="4249261" cy="3186544"/>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2800" dirty="0" smtClean="0"/>
              <a:t>Prior to the attack many Americans believed in </a:t>
            </a:r>
            <a:r>
              <a:rPr lang="en-US" sz="2800" b="1" dirty="0" smtClean="0">
                <a:solidFill>
                  <a:srgbClr val="FF0000"/>
                </a:solidFill>
              </a:rPr>
              <a:t>isolationism</a:t>
            </a:r>
          </a:p>
          <a:p>
            <a:pPr>
              <a:lnSpc>
                <a:spcPct val="150000"/>
              </a:lnSpc>
            </a:pPr>
            <a:r>
              <a:rPr lang="en-US" sz="2800" dirty="0" smtClean="0"/>
              <a:t>December 9, 1941 – U.S. Congress declares war on Japan</a:t>
            </a:r>
          </a:p>
          <a:p>
            <a:pPr>
              <a:lnSpc>
                <a:spcPct val="150000"/>
              </a:lnSpc>
            </a:pPr>
            <a:r>
              <a:rPr lang="en-US" sz="2800" dirty="0" smtClean="0"/>
              <a:t>U.S. joins to </a:t>
            </a:r>
            <a:r>
              <a:rPr lang="en-US" sz="2800" dirty="0" smtClean="0"/>
              <a:t>Allies </a:t>
            </a:r>
            <a:r>
              <a:rPr lang="en-US" sz="2800" dirty="0" smtClean="0">
                <a:hlinkClick r:id="rId2"/>
              </a:rPr>
              <a:t>**</a:t>
            </a:r>
            <a:endParaRPr lang="en-US" sz="2800" dirty="0" smtClean="0"/>
          </a:p>
        </p:txBody>
      </p:sp>
      <p:sp>
        <p:nvSpPr>
          <p:cNvPr id="2" name="Title 1"/>
          <p:cNvSpPr>
            <a:spLocks noGrp="1"/>
          </p:cNvSpPr>
          <p:nvPr>
            <p:ph type="title" idx="4294967295"/>
          </p:nvPr>
        </p:nvSpPr>
        <p:spPr>
          <a:xfrm>
            <a:off x="0" y="0"/>
            <a:ext cx="9144000" cy="931863"/>
          </a:xfrm>
        </p:spPr>
        <p:txBody>
          <a:bodyPr/>
          <a:lstStyle/>
          <a:p>
            <a:pPr algn="ctr"/>
            <a:r>
              <a:rPr lang="en-US" b="1" u="sng" dirty="0" smtClean="0"/>
              <a:t>Japan Attacks</a:t>
            </a:r>
            <a:endParaRPr lang="en-US" b="1" u="sng" dirty="0"/>
          </a:p>
        </p:txBody>
      </p:sp>
      <p:pic>
        <p:nvPicPr>
          <p:cNvPr id="4" name="Picture 3"/>
          <p:cNvPicPr>
            <a:picLocks noChangeAspect="1"/>
          </p:cNvPicPr>
          <p:nvPr/>
        </p:nvPicPr>
        <p:blipFill>
          <a:blip r:embed="rId3"/>
          <a:stretch>
            <a:fillRect/>
          </a:stretch>
        </p:blipFill>
        <p:spPr>
          <a:xfrm>
            <a:off x="3740727" y="3182979"/>
            <a:ext cx="5403273" cy="3675021"/>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595796"/>
            <a:ext cx="8228013" cy="1362075"/>
          </a:xfrm>
        </p:spPr>
        <p:txBody>
          <a:bodyPr>
            <a:normAutofit/>
          </a:bodyPr>
          <a:lstStyle/>
          <a:p>
            <a:pPr algn="ctr"/>
            <a:r>
              <a:rPr lang="en-US" sz="6000" dirty="0" smtClean="0">
                <a:solidFill>
                  <a:srgbClr val="FF0000"/>
                </a:solidFill>
              </a:rPr>
              <a:t>World War II:</a:t>
            </a:r>
            <a:br>
              <a:rPr lang="en-US" sz="6000" dirty="0" smtClean="0">
                <a:solidFill>
                  <a:srgbClr val="FF0000"/>
                </a:solidFill>
              </a:rPr>
            </a:br>
            <a:r>
              <a:rPr lang="en-US" sz="6000" dirty="0" smtClean="0">
                <a:solidFill>
                  <a:srgbClr val="FF0000"/>
                </a:solidFill>
              </a:rPr>
              <a:t>The Allied Response</a:t>
            </a:r>
            <a:endParaRPr lang="en-US" sz="6000" dirty="0">
              <a:solidFill>
                <a:srgbClr val="FF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41038"/>
            <a:ext cx="7313613" cy="868362"/>
          </a:xfrm>
        </p:spPr>
        <p:txBody>
          <a:bodyPr>
            <a:noAutofit/>
          </a:bodyPr>
          <a:lstStyle/>
          <a:p>
            <a:pPr algn="ctr"/>
            <a:r>
              <a:rPr lang="en-US" sz="5400" u="sng" dirty="0" smtClean="0"/>
              <a:t>Main Idea</a:t>
            </a:r>
            <a:endParaRPr lang="en-US" sz="5400" u="sng" dirty="0"/>
          </a:p>
        </p:txBody>
      </p:sp>
      <p:sp>
        <p:nvSpPr>
          <p:cNvPr id="3" name="Content Placeholder 2"/>
          <p:cNvSpPr>
            <a:spLocks noGrp="1"/>
          </p:cNvSpPr>
          <p:nvPr>
            <p:ph idx="1"/>
          </p:nvPr>
        </p:nvSpPr>
        <p:spPr>
          <a:xfrm>
            <a:off x="173189" y="1109400"/>
            <a:ext cx="8692471" cy="5748599"/>
          </a:xfrm>
        </p:spPr>
        <p:txBody>
          <a:bodyPr>
            <a:normAutofit/>
          </a:bodyPr>
          <a:lstStyle/>
          <a:p>
            <a:pPr>
              <a:lnSpc>
                <a:spcPct val="150000"/>
              </a:lnSpc>
            </a:pPr>
            <a:r>
              <a:rPr lang="en-US" sz="3600" dirty="0" smtClean="0">
                <a:solidFill>
                  <a:schemeClr val="tx1"/>
                </a:solidFill>
              </a:rPr>
              <a:t>In the late 1930s Germany and Japan used military force to build empires. Their aggressive actions led to the outbreak of World War II.</a:t>
            </a:r>
            <a:endParaRPr lang="en-US" sz="3600" dirty="0">
              <a:solidFill>
                <a:schemeClr val="tx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41038"/>
            <a:ext cx="7313613" cy="868362"/>
          </a:xfrm>
        </p:spPr>
        <p:txBody>
          <a:bodyPr>
            <a:noAutofit/>
          </a:bodyPr>
          <a:lstStyle/>
          <a:p>
            <a:pPr algn="ctr"/>
            <a:r>
              <a:rPr lang="en-US" sz="5400" u="sng" dirty="0" smtClean="0"/>
              <a:t>Main Idea</a:t>
            </a:r>
            <a:endParaRPr lang="en-US" sz="5400" u="sng" dirty="0"/>
          </a:p>
        </p:txBody>
      </p:sp>
      <p:sp>
        <p:nvSpPr>
          <p:cNvPr id="3" name="Content Placeholder 2"/>
          <p:cNvSpPr>
            <a:spLocks noGrp="1"/>
          </p:cNvSpPr>
          <p:nvPr>
            <p:ph idx="1"/>
          </p:nvPr>
        </p:nvSpPr>
        <p:spPr>
          <a:xfrm>
            <a:off x="173189" y="1260816"/>
            <a:ext cx="8692471" cy="5597184"/>
          </a:xfrm>
        </p:spPr>
        <p:txBody>
          <a:bodyPr>
            <a:normAutofit/>
          </a:bodyPr>
          <a:lstStyle/>
          <a:p>
            <a:pPr>
              <a:lnSpc>
                <a:spcPct val="150000"/>
              </a:lnSpc>
            </a:pPr>
            <a:r>
              <a:rPr lang="en-US" sz="3600" dirty="0" smtClean="0"/>
              <a:t>The early years of World War II went poorly for the Allies. But after the United States joined the war, the Allies soon recovered and began making gains against the Axis. </a:t>
            </a:r>
            <a:endParaRPr lang="en-US" sz="36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2800" dirty="0" smtClean="0"/>
              <a:t>Control of the Atlantic Ocean critical factor for supplies</a:t>
            </a:r>
          </a:p>
          <a:p>
            <a:pPr>
              <a:lnSpc>
                <a:spcPct val="150000"/>
              </a:lnSpc>
            </a:pPr>
            <a:r>
              <a:rPr lang="en-US" sz="2800" dirty="0" smtClean="0"/>
              <a:t>Before entering the war U.S. ships offered military aid to Great Britain </a:t>
            </a:r>
          </a:p>
          <a:p>
            <a:pPr lvl="1">
              <a:lnSpc>
                <a:spcPct val="150000"/>
              </a:lnSpc>
            </a:pPr>
            <a:r>
              <a:rPr lang="en-US" sz="2800" dirty="0" smtClean="0"/>
              <a:t>Escort ships</a:t>
            </a:r>
          </a:p>
          <a:p>
            <a:pPr>
              <a:lnSpc>
                <a:spcPct val="150000"/>
              </a:lnSpc>
            </a:pPr>
            <a:r>
              <a:rPr lang="en-US" sz="2800" dirty="0" smtClean="0"/>
              <a:t>U-boats sink hundreds of American ships</a:t>
            </a:r>
          </a:p>
        </p:txBody>
      </p:sp>
      <p:sp>
        <p:nvSpPr>
          <p:cNvPr id="2" name="Title 1"/>
          <p:cNvSpPr>
            <a:spLocks noGrp="1"/>
          </p:cNvSpPr>
          <p:nvPr>
            <p:ph type="title" idx="4294967295"/>
          </p:nvPr>
        </p:nvSpPr>
        <p:spPr>
          <a:xfrm>
            <a:off x="0" y="0"/>
            <a:ext cx="9144000" cy="931863"/>
          </a:xfrm>
        </p:spPr>
        <p:txBody>
          <a:bodyPr/>
          <a:lstStyle/>
          <a:p>
            <a:pPr algn="ctr"/>
            <a:r>
              <a:rPr lang="en-US" b="1" u="sng" dirty="0" smtClean="0"/>
              <a:t>Early American Involvement</a:t>
            </a:r>
            <a:endParaRPr lang="en-US" b="1" u="sng" dirty="0"/>
          </a:p>
        </p:txBody>
      </p:sp>
      <p:pic>
        <p:nvPicPr>
          <p:cNvPr id="4" name="Picture 3"/>
          <p:cNvPicPr>
            <a:picLocks noChangeAspect="1"/>
          </p:cNvPicPr>
          <p:nvPr/>
        </p:nvPicPr>
        <p:blipFill>
          <a:blip r:embed="rId2"/>
          <a:stretch>
            <a:fillRect/>
          </a:stretch>
        </p:blipFill>
        <p:spPr>
          <a:xfrm>
            <a:off x="6631318" y="2828551"/>
            <a:ext cx="2512681" cy="4029449"/>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2800" dirty="0" smtClean="0">
                <a:solidFill>
                  <a:schemeClr val="tx1"/>
                </a:solidFill>
              </a:rPr>
              <a:t>Factories begin producing ships in planes in large numbers</a:t>
            </a:r>
          </a:p>
          <a:p>
            <a:pPr>
              <a:lnSpc>
                <a:spcPct val="150000"/>
              </a:lnSpc>
            </a:pPr>
            <a:r>
              <a:rPr lang="en-US" sz="2800" dirty="0" smtClean="0">
                <a:solidFill>
                  <a:schemeClr val="tx1"/>
                </a:solidFill>
              </a:rPr>
              <a:t>Helped break key German code system</a:t>
            </a:r>
          </a:p>
          <a:p>
            <a:pPr lvl="1">
              <a:lnSpc>
                <a:spcPct val="150000"/>
              </a:lnSpc>
            </a:pPr>
            <a:r>
              <a:rPr lang="en-US" sz="2600" dirty="0" smtClean="0"/>
              <a:t>Enigma</a:t>
            </a:r>
            <a:endParaRPr lang="en-US" sz="2600" dirty="0" smtClean="0">
              <a:solidFill>
                <a:schemeClr val="tx1"/>
              </a:solidFill>
            </a:endParaRPr>
          </a:p>
          <a:p>
            <a:pPr>
              <a:lnSpc>
                <a:spcPct val="150000"/>
              </a:lnSpc>
            </a:pPr>
            <a:r>
              <a:rPr lang="en-US" sz="2800" dirty="0" smtClean="0"/>
              <a:t>Losses to U-boats dropped </a:t>
            </a:r>
          </a:p>
        </p:txBody>
      </p:sp>
      <p:sp>
        <p:nvSpPr>
          <p:cNvPr id="2" name="Title 1"/>
          <p:cNvSpPr>
            <a:spLocks noGrp="1"/>
          </p:cNvSpPr>
          <p:nvPr>
            <p:ph type="title" idx="4294967295"/>
          </p:nvPr>
        </p:nvSpPr>
        <p:spPr>
          <a:xfrm>
            <a:off x="0" y="0"/>
            <a:ext cx="9144000" cy="931863"/>
          </a:xfrm>
        </p:spPr>
        <p:txBody>
          <a:bodyPr/>
          <a:lstStyle/>
          <a:p>
            <a:pPr algn="ctr"/>
            <a:r>
              <a:rPr lang="en-US" b="1" u="sng" dirty="0" smtClean="0"/>
              <a:t>Early American Involvement</a:t>
            </a:r>
            <a:endParaRPr lang="en-US" b="1" u="sng" dirty="0"/>
          </a:p>
        </p:txBody>
      </p:sp>
      <p:pic>
        <p:nvPicPr>
          <p:cNvPr id="4" name="Picture 3"/>
          <p:cNvPicPr>
            <a:picLocks noChangeAspect="1"/>
          </p:cNvPicPr>
          <p:nvPr/>
        </p:nvPicPr>
        <p:blipFill>
          <a:blip r:embed="rId2"/>
          <a:stretch>
            <a:fillRect/>
          </a:stretch>
        </p:blipFill>
        <p:spPr>
          <a:xfrm>
            <a:off x="5860474" y="2719960"/>
            <a:ext cx="3283526" cy="413804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dirty="0" smtClean="0"/>
              <a:t>Millions volunteered to fight &amp; millions drafted</a:t>
            </a:r>
          </a:p>
          <a:p>
            <a:pPr>
              <a:lnSpc>
                <a:spcPct val="150000"/>
              </a:lnSpc>
            </a:pPr>
            <a:r>
              <a:rPr lang="en-US" dirty="0" smtClean="0"/>
              <a:t>Women took roles as pilots, clerks, nurses</a:t>
            </a:r>
          </a:p>
          <a:p>
            <a:pPr>
              <a:lnSpc>
                <a:spcPct val="150000"/>
              </a:lnSpc>
            </a:pPr>
            <a:r>
              <a:rPr lang="en-US" dirty="0" smtClean="0">
                <a:solidFill>
                  <a:schemeClr val="tx1"/>
                </a:solidFill>
              </a:rPr>
              <a:t>Factories converted to produce weapons and supplies</a:t>
            </a:r>
          </a:p>
          <a:p>
            <a:pPr>
              <a:lnSpc>
                <a:spcPct val="150000"/>
              </a:lnSpc>
            </a:pPr>
            <a:r>
              <a:rPr lang="en-US" dirty="0" smtClean="0"/>
              <a:t>New employment opportunities for women and minorities</a:t>
            </a:r>
          </a:p>
          <a:p>
            <a:pPr>
              <a:lnSpc>
                <a:spcPct val="150000"/>
              </a:lnSpc>
            </a:pPr>
            <a:r>
              <a:rPr lang="en-US" dirty="0" smtClean="0"/>
              <a:t>Scrap drives and cutbacks on food, fuel, metals</a:t>
            </a:r>
            <a:endParaRPr lang="en-US" dirty="0" smtClean="0">
              <a:solidFill>
                <a:schemeClr val="tx1"/>
              </a:solidFill>
            </a:endParaRPr>
          </a:p>
        </p:txBody>
      </p:sp>
      <p:sp>
        <p:nvSpPr>
          <p:cNvPr id="2" name="Title 1"/>
          <p:cNvSpPr>
            <a:spLocks noGrp="1"/>
          </p:cNvSpPr>
          <p:nvPr>
            <p:ph type="title" idx="4294967295"/>
          </p:nvPr>
        </p:nvSpPr>
        <p:spPr>
          <a:xfrm>
            <a:off x="0" y="0"/>
            <a:ext cx="9144000" cy="931863"/>
          </a:xfrm>
        </p:spPr>
        <p:txBody>
          <a:bodyPr/>
          <a:lstStyle/>
          <a:p>
            <a:pPr algn="ctr"/>
            <a:r>
              <a:rPr lang="en-US" b="1" u="sng" dirty="0" smtClean="0"/>
              <a:t>Early American Involvement</a:t>
            </a:r>
            <a:endParaRPr lang="en-US" b="1" u="sng" dirty="0"/>
          </a:p>
        </p:txBody>
      </p:sp>
      <p:pic>
        <p:nvPicPr>
          <p:cNvPr id="4" name="Picture 3"/>
          <p:cNvPicPr>
            <a:picLocks noChangeAspect="1"/>
          </p:cNvPicPr>
          <p:nvPr/>
        </p:nvPicPr>
        <p:blipFill>
          <a:blip r:embed="rId2"/>
          <a:stretch>
            <a:fillRect/>
          </a:stretch>
        </p:blipFill>
        <p:spPr>
          <a:xfrm>
            <a:off x="6341298" y="4055298"/>
            <a:ext cx="2802702" cy="2802702"/>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Autofit/>
          </a:bodyPr>
          <a:lstStyle/>
          <a:p>
            <a:pPr>
              <a:lnSpc>
                <a:spcPct val="150000"/>
              </a:lnSpc>
            </a:pPr>
            <a:r>
              <a:rPr lang="en-US" dirty="0" smtClean="0"/>
              <a:t>Worried that Americans of German, Italian, and Japanese decent would help the enemy</a:t>
            </a:r>
          </a:p>
          <a:p>
            <a:pPr>
              <a:lnSpc>
                <a:spcPct val="150000"/>
              </a:lnSpc>
            </a:pPr>
            <a:r>
              <a:rPr lang="en-US" dirty="0" smtClean="0">
                <a:solidFill>
                  <a:schemeClr val="tx1"/>
                </a:solidFill>
              </a:rPr>
              <a:t>More than 100,000 Japanese on the west coast forced to leave their </a:t>
            </a:r>
            <a:r>
              <a:rPr lang="en-US" dirty="0" smtClean="0"/>
              <a:t>homes and businesses</a:t>
            </a:r>
          </a:p>
          <a:p>
            <a:pPr>
              <a:lnSpc>
                <a:spcPct val="150000"/>
              </a:lnSpc>
            </a:pPr>
            <a:r>
              <a:rPr lang="en-US" b="1" dirty="0" smtClean="0">
                <a:solidFill>
                  <a:srgbClr val="FF0000"/>
                </a:solidFill>
              </a:rPr>
              <a:t>Interment camps</a:t>
            </a:r>
          </a:p>
          <a:p>
            <a:pPr lvl="1">
              <a:lnSpc>
                <a:spcPct val="150000"/>
              </a:lnSpc>
            </a:pPr>
            <a:r>
              <a:rPr lang="en-US" sz="2400" dirty="0" smtClean="0">
                <a:solidFill>
                  <a:schemeClr val="tx1"/>
                </a:solidFill>
              </a:rPr>
              <a:t>Located in desert areas</a:t>
            </a:r>
          </a:p>
          <a:p>
            <a:pPr lvl="1">
              <a:lnSpc>
                <a:spcPct val="150000"/>
              </a:lnSpc>
            </a:pPr>
            <a:r>
              <a:rPr lang="en-US" sz="2400" dirty="0" smtClean="0">
                <a:solidFill>
                  <a:schemeClr val="tx1"/>
                </a:solidFill>
              </a:rPr>
              <a:t>Guards and barbed wire fences</a:t>
            </a:r>
          </a:p>
          <a:p>
            <a:pPr lvl="1">
              <a:lnSpc>
                <a:spcPct val="150000"/>
              </a:lnSpc>
            </a:pPr>
            <a:r>
              <a:rPr lang="en-US" sz="2400" dirty="0" smtClean="0"/>
              <a:t>Poor education and health care</a:t>
            </a:r>
            <a:endParaRPr lang="en-US" sz="2400" dirty="0" smtClean="0">
              <a:solidFill>
                <a:schemeClr val="tx1"/>
              </a:solidFill>
            </a:endParaRPr>
          </a:p>
        </p:txBody>
      </p:sp>
      <p:sp>
        <p:nvSpPr>
          <p:cNvPr id="2" name="Title 1"/>
          <p:cNvSpPr>
            <a:spLocks noGrp="1"/>
          </p:cNvSpPr>
          <p:nvPr>
            <p:ph type="title" idx="4294967295"/>
          </p:nvPr>
        </p:nvSpPr>
        <p:spPr>
          <a:xfrm>
            <a:off x="0" y="0"/>
            <a:ext cx="9144000" cy="931863"/>
          </a:xfrm>
        </p:spPr>
        <p:txBody>
          <a:bodyPr/>
          <a:lstStyle/>
          <a:p>
            <a:pPr algn="ctr"/>
            <a:r>
              <a:rPr lang="en-US" b="1" u="sng" dirty="0" smtClean="0"/>
              <a:t>Early American Involvement</a:t>
            </a:r>
            <a:endParaRPr lang="en-US" b="1" u="sng" dirty="0"/>
          </a:p>
        </p:txBody>
      </p:sp>
      <p:pic>
        <p:nvPicPr>
          <p:cNvPr id="5" name="Picture 4"/>
          <p:cNvPicPr>
            <a:picLocks noChangeAspect="1"/>
          </p:cNvPicPr>
          <p:nvPr/>
        </p:nvPicPr>
        <p:blipFill>
          <a:blip r:embed="rId2"/>
          <a:stretch>
            <a:fillRect/>
          </a:stretch>
        </p:blipFill>
        <p:spPr>
          <a:xfrm>
            <a:off x="5206849" y="3339110"/>
            <a:ext cx="3937150" cy="351889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2800" dirty="0" smtClean="0"/>
              <a:t>Allies and Axis battling for control of North Africa</a:t>
            </a:r>
          </a:p>
          <a:p>
            <a:pPr lvl="1">
              <a:lnSpc>
                <a:spcPct val="150000"/>
              </a:lnSpc>
            </a:pPr>
            <a:r>
              <a:rPr lang="en-US" sz="2600" dirty="0" smtClean="0"/>
              <a:t>Need the Suez Canal</a:t>
            </a:r>
          </a:p>
          <a:p>
            <a:pPr>
              <a:lnSpc>
                <a:spcPct val="150000"/>
              </a:lnSpc>
            </a:pPr>
            <a:r>
              <a:rPr lang="en-US" sz="2800" dirty="0" smtClean="0"/>
              <a:t>German forces join Italians and form the Afrika Korps</a:t>
            </a:r>
          </a:p>
          <a:p>
            <a:pPr lvl="1">
              <a:lnSpc>
                <a:spcPct val="150000"/>
              </a:lnSpc>
            </a:pPr>
            <a:r>
              <a:rPr lang="en-US" sz="2800" dirty="0" smtClean="0">
                <a:solidFill>
                  <a:srgbClr val="FF0000"/>
                </a:solidFill>
              </a:rPr>
              <a:t>Erwin Rommel </a:t>
            </a:r>
            <a:r>
              <a:rPr lang="en-US" sz="2800" dirty="0" smtClean="0">
                <a:solidFill>
                  <a:schemeClr val="tx1"/>
                </a:solidFill>
              </a:rPr>
              <a:t>“the Desert Fox”</a:t>
            </a:r>
          </a:p>
          <a:p>
            <a:pPr lvl="2">
              <a:lnSpc>
                <a:spcPct val="150000"/>
              </a:lnSpc>
            </a:pPr>
            <a:r>
              <a:rPr lang="en-US" sz="2800" dirty="0" smtClean="0"/>
              <a:t>Pushes back the British</a:t>
            </a:r>
          </a:p>
        </p:txBody>
      </p:sp>
      <p:sp>
        <p:nvSpPr>
          <p:cNvPr id="2" name="Title 1"/>
          <p:cNvSpPr>
            <a:spLocks noGrp="1"/>
          </p:cNvSpPr>
          <p:nvPr>
            <p:ph type="title" idx="4294967295"/>
          </p:nvPr>
        </p:nvSpPr>
        <p:spPr>
          <a:xfrm>
            <a:off x="0" y="0"/>
            <a:ext cx="9144000" cy="931863"/>
          </a:xfrm>
        </p:spPr>
        <p:txBody>
          <a:bodyPr/>
          <a:lstStyle/>
          <a:p>
            <a:pPr algn="ctr"/>
            <a:r>
              <a:rPr lang="en-US" b="1" u="sng" dirty="0" smtClean="0"/>
              <a:t>War in North Africa and Italy</a:t>
            </a:r>
            <a:endParaRPr lang="en-US" b="1" u="sng" dirty="0"/>
          </a:p>
        </p:txBody>
      </p:sp>
      <p:pic>
        <p:nvPicPr>
          <p:cNvPr id="4" name="Picture 3"/>
          <p:cNvPicPr>
            <a:picLocks noChangeAspect="1"/>
          </p:cNvPicPr>
          <p:nvPr/>
        </p:nvPicPr>
        <p:blipFill>
          <a:blip r:embed="rId2"/>
          <a:stretch>
            <a:fillRect/>
          </a:stretch>
        </p:blipFill>
        <p:spPr>
          <a:xfrm>
            <a:off x="5525507" y="4121318"/>
            <a:ext cx="3618493" cy="2736682"/>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7057632" cy="5926137"/>
          </a:xfrm>
        </p:spPr>
        <p:txBody>
          <a:bodyPr>
            <a:normAutofit/>
          </a:bodyPr>
          <a:lstStyle/>
          <a:p>
            <a:pPr>
              <a:lnSpc>
                <a:spcPct val="150000"/>
              </a:lnSpc>
            </a:pPr>
            <a:r>
              <a:rPr lang="en-US" sz="2600" dirty="0" smtClean="0">
                <a:solidFill>
                  <a:srgbClr val="FF0000"/>
                </a:solidFill>
              </a:rPr>
              <a:t>Battle of El Alamein</a:t>
            </a:r>
          </a:p>
          <a:p>
            <a:pPr lvl="1">
              <a:lnSpc>
                <a:spcPct val="150000"/>
              </a:lnSpc>
            </a:pPr>
            <a:r>
              <a:rPr lang="en-US" sz="2600" dirty="0" smtClean="0">
                <a:solidFill>
                  <a:schemeClr val="tx1"/>
                </a:solidFill>
              </a:rPr>
              <a:t>Axis power in North Africa severely weakened</a:t>
            </a:r>
          </a:p>
          <a:p>
            <a:pPr>
              <a:lnSpc>
                <a:spcPct val="150000"/>
              </a:lnSpc>
            </a:pPr>
            <a:r>
              <a:rPr lang="en-US" sz="2600" dirty="0" smtClean="0"/>
              <a:t>American forces led by general </a:t>
            </a:r>
            <a:r>
              <a:rPr lang="en-US" sz="2600" dirty="0" smtClean="0">
                <a:solidFill>
                  <a:srgbClr val="FF0000"/>
                </a:solidFill>
              </a:rPr>
              <a:t>Dwight D. Eisenhower </a:t>
            </a:r>
            <a:r>
              <a:rPr lang="en-US" sz="2600" dirty="0" smtClean="0"/>
              <a:t>join the Allies in Africa</a:t>
            </a:r>
          </a:p>
          <a:p>
            <a:pPr>
              <a:lnSpc>
                <a:spcPct val="150000"/>
              </a:lnSpc>
            </a:pPr>
            <a:r>
              <a:rPr lang="en-US" sz="2600" dirty="0" smtClean="0">
                <a:solidFill>
                  <a:schemeClr val="tx1"/>
                </a:solidFill>
              </a:rPr>
              <a:t>Germans and Italians now surrounded – forced to surrender</a:t>
            </a:r>
          </a:p>
        </p:txBody>
      </p:sp>
      <p:sp>
        <p:nvSpPr>
          <p:cNvPr id="2" name="Title 1"/>
          <p:cNvSpPr>
            <a:spLocks noGrp="1"/>
          </p:cNvSpPr>
          <p:nvPr>
            <p:ph type="title" idx="4294967295"/>
          </p:nvPr>
        </p:nvSpPr>
        <p:spPr>
          <a:xfrm>
            <a:off x="0" y="0"/>
            <a:ext cx="9144000" cy="931863"/>
          </a:xfrm>
        </p:spPr>
        <p:txBody>
          <a:bodyPr/>
          <a:lstStyle/>
          <a:p>
            <a:pPr algn="ctr"/>
            <a:r>
              <a:rPr lang="en-US" b="1" u="sng" dirty="0" smtClean="0"/>
              <a:t>War in North Africa and Italy</a:t>
            </a:r>
            <a:endParaRPr lang="en-US" b="1" u="sng" dirty="0"/>
          </a:p>
        </p:txBody>
      </p:sp>
      <p:pic>
        <p:nvPicPr>
          <p:cNvPr id="4" name="Picture 3"/>
          <p:cNvPicPr>
            <a:picLocks noChangeAspect="1"/>
          </p:cNvPicPr>
          <p:nvPr/>
        </p:nvPicPr>
        <p:blipFill>
          <a:blip r:embed="rId2"/>
          <a:stretch>
            <a:fillRect/>
          </a:stretch>
        </p:blipFill>
        <p:spPr>
          <a:xfrm>
            <a:off x="7057632" y="2556415"/>
            <a:ext cx="2086368" cy="2284284"/>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2800" dirty="0" smtClean="0"/>
              <a:t>Allied forces moved from Africa and landed in Sicily (Italy)</a:t>
            </a:r>
          </a:p>
          <a:p>
            <a:pPr>
              <a:lnSpc>
                <a:spcPct val="150000"/>
              </a:lnSpc>
            </a:pPr>
            <a:r>
              <a:rPr lang="en-US" sz="2800" dirty="0" smtClean="0"/>
              <a:t>Force Benito Mussolini from power</a:t>
            </a:r>
          </a:p>
        </p:txBody>
      </p:sp>
      <p:sp>
        <p:nvSpPr>
          <p:cNvPr id="2" name="Title 1"/>
          <p:cNvSpPr>
            <a:spLocks noGrp="1"/>
          </p:cNvSpPr>
          <p:nvPr>
            <p:ph type="title" idx="4294967295"/>
          </p:nvPr>
        </p:nvSpPr>
        <p:spPr>
          <a:xfrm>
            <a:off x="0" y="0"/>
            <a:ext cx="9144000" cy="931863"/>
          </a:xfrm>
        </p:spPr>
        <p:txBody>
          <a:bodyPr/>
          <a:lstStyle/>
          <a:p>
            <a:pPr algn="ctr"/>
            <a:r>
              <a:rPr lang="en-US" b="1" u="sng" dirty="0" smtClean="0"/>
              <a:t>War in North Africa and Italy</a:t>
            </a:r>
            <a:endParaRPr lang="en-US" b="1" u="sng" dirty="0"/>
          </a:p>
        </p:txBody>
      </p:sp>
      <p:pic>
        <p:nvPicPr>
          <p:cNvPr id="4" name="Picture 3"/>
          <p:cNvPicPr>
            <a:picLocks noChangeAspect="1"/>
          </p:cNvPicPr>
          <p:nvPr/>
        </p:nvPicPr>
        <p:blipFill>
          <a:blip r:embed="rId2"/>
          <a:stretch>
            <a:fillRect/>
          </a:stretch>
        </p:blipFill>
        <p:spPr>
          <a:xfrm>
            <a:off x="1967345" y="2882301"/>
            <a:ext cx="5201061" cy="3975699"/>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dirty="0" smtClean="0"/>
              <a:t>German invasion of Soviet Union slows down</a:t>
            </a:r>
          </a:p>
          <a:p>
            <a:pPr>
              <a:lnSpc>
                <a:spcPct val="150000"/>
              </a:lnSpc>
            </a:pPr>
            <a:r>
              <a:rPr lang="en-US" dirty="0" smtClean="0">
                <a:solidFill>
                  <a:schemeClr val="tx1"/>
                </a:solidFill>
              </a:rPr>
              <a:t>Fails to capture Leningrad</a:t>
            </a:r>
          </a:p>
          <a:p>
            <a:pPr>
              <a:lnSpc>
                <a:spcPct val="150000"/>
              </a:lnSpc>
            </a:pPr>
            <a:r>
              <a:rPr lang="en-US" dirty="0" smtClean="0"/>
              <a:t>Orders a siege of the city</a:t>
            </a:r>
          </a:p>
          <a:p>
            <a:pPr lvl="1">
              <a:lnSpc>
                <a:spcPct val="150000"/>
              </a:lnSpc>
            </a:pPr>
            <a:r>
              <a:rPr lang="en-US" sz="2400" dirty="0" smtClean="0">
                <a:solidFill>
                  <a:schemeClr val="tx1"/>
                </a:solidFill>
              </a:rPr>
              <a:t>Blockade designed to force city to surrender</a:t>
            </a:r>
          </a:p>
          <a:p>
            <a:pPr>
              <a:lnSpc>
                <a:spcPct val="150000"/>
              </a:lnSpc>
            </a:pPr>
            <a:r>
              <a:rPr lang="en-US" dirty="0" smtClean="0">
                <a:solidFill>
                  <a:srgbClr val="FF0000"/>
                </a:solidFill>
              </a:rPr>
              <a:t>Siege of Leningrad</a:t>
            </a:r>
          </a:p>
          <a:p>
            <a:pPr lvl="1">
              <a:lnSpc>
                <a:spcPct val="150000"/>
              </a:lnSpc>
            </a:pPr>
            <a:r>
              <a:rPr lang="en-US" sz="2400" dirty="0" smtClean="0">
                <a:solidFill>
                  <a:schemeClr val="tx1"/>
                </a:solidFill>
              </a:rPr>
              <a:t>Over 1 million </a:t>
            </a:r>
            <a:r>
              <a:rPr lang="en-US" sz="2400" dirty="0" smtClean="0"/>
              <a:t>civilians starve to death</a:t>
            </a:r>
            <a:endParaRPr lang="en-US" sz="2400" dirty="0" smtClean="0">
              <a:solidFill>
                <a:schemeClr val="tx1"/>
              </a:solidFill>
            </a:endParaRPr>
          </a:p>
        </p:txBody>
      </p:sp>
      <p:sp>
        <p:nvSpPr>
          <p:cNvPr id="2" name="Title 1"/>
          <p:cNvSpPr>
            <a:spLocks noGrp="1"/>
          </p:cNvSpPr>
          <p:nvPr>
            <p:ph type="title" idx="4294967295"/>
          </p:nvPr>
        </p:nvSpPr>
        <p:spPr>
          <a:xfrm>
            <a:off x="0" y="0"/>
            <a:ext cx="9144000" cy="931863"/>
          </a:xfrm>
        </p:spPr>
        <p:txBody>
          <a:bodyPr/>
          <a:lstStyle/>
          <a:p>
            <a:pPr algn="ctr"/>
            <a:r>
              <a:rPr lang="en-US" b="1" u="sng" dirty="0" smtClean="0"/>
              <a:t>Turning Point in the Soviet Union</a:t>
            </a:r>
            <a:endParaRPr lang="en-US" b="1" u="sng" dirty="0"/>
          </a:p>
        </p:txBody>
      </p:sp>
      <p:pic>
        <p:nvPicPr>
          <p:cNvPr id="4" name="Picture 3"/>
          <p:cNvPicPr>
            <a:picLocks noChangeAspect="1"/>
          </p:cNvPicPr>
          <p:nvPr/>
        </p:nvPicPr>
        <p:blipFill>
          <a:blip r:embed="rId2"/>
          <a:stretch>
            <a:fillRect/>
          </a:stretch>
        </p:blipFill>
        <p:spPr>
          <a:xfrm>
            <a:off x="5987412" y="4263443"/>
            <a:ext cx="3156587" cy="2594557"/>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Autofit/>
          </a:bodyPr>
          <a:lstStyle/>
          <a:p>
            <a:pPr>
              <a:lnSpc>
                <a:spcPct val="150000"/>
              </a:lnSpc>
            </a:pPr>
            <a:r>
              <a:rPr lang="en-US" dirty="0" smtClean="0"/>
              <a:t>Hitler orders renewed assaults on the Soviet Union</a:t>
            </a:r>
          </a:p>
          <a:p>
            <a:pPr>
              <a:lnSpc>
                <a:spcPct val="150000"/>
              </a:lnSpc>
            </a:pPr>
            <a:r>
              <a:rPr lang="en-US" dirty="0" smtClean="0">
                <a:solidFill>
                  <a:srgbClr val="FF0000"/>
                </a:solidFill>
              </a:rPr>
              <a:t>Battle of Stalingrad</a:t>
            </a:r>
          </a:p>
          <a:p>
            <a:pPr lvl="1">
              <a:lnSpc>
                <a:spcPct val="150000"/>
              </a:lnSpc>
            </a:pPr>
            <a:r>
              <a:rPr lang="en-US" sz="2400" dirty="0" smtClean="0">
                <a:solidFill>
                  <a:schemeClr val="tx1"/>
                </a:solidFill>
              </a:rPr>
              <a:t>One of the largest cities in the Soviet Union</a:t>
            </a:r>
          </a:p>
          <a:p>
            <a:pPr lvl="1">
              <a:lnSpc>
                <a:spcPct val="150000"/>
              </a:lnSpc>
            </a:pPr>
            <a:r>
              <a:rPr lang="en-US" sz="2400" dirty="0" smtClean="0"/>
              <a:t>Its factories produced tanks, guns, military equipment</a:t>
            </a:r>
          </a:p>
          <a:p>
            <a:pPr>
              <a:lnSpc>
                <a:spcPct val="150000"/>
              </a:lnSpc>
            </a:pPr>
            <a:r>
              <a:rPr lang="en-US" dirty="0" smtClean="0"/>
              <a:t>Germans bomb city into rubble</a:t>
            </a:r>
          </a:p>
          <a:p>
            <a:pPr>
              <a:lnSpc>
                <a:spcPct val="150000"/>
              </a:lnSpc>
            </a:pPr>
            <a:r>
              <a:rPr lang="en-US" dirty="0" smtClean="0">
                <a:solidFill>
                  <a:schemeClr val="tx1"/>
                </a:solidFill>
              </a:rPr>
              <a:t>Stalin refuses to give up on city</a:t>
            </a:r>
          </a:p>
          <a:p>
            <a:pPr lvl="1">
              <a:lnSpc>
                <a:spcPct val="150000"/>
              </a:lnSpc>
            </a:pPr>
            <a:r>
              <a:rPr lang="en-US" sz="2400" dirty="0" smtClean="0"/>
              <a:t>Costs were high</a:t>
            </a:r>
          </a:p>
        </p:txBody>
      </p:sp>
      <p:sp>
        <p:nvSpPr>
          <p:cNvPr id="2" name="Title 1"/>
          <p:cNvSpPr>
            <a:spLocks noGrp="1"/>
          </p:cNvSpPr>
          <p:nvPr>
            <p:ph type="title" idx="4294967295"/>
          </p:nvPr>
        </p:nvSpPr>
        <p:spPr>
          <a:xfrm>
            <a:off x="0" y="0"/>
            <a:ext cx="9144000" cy="931863"/>
          </a:xfrm>
        </p:spPr>
        <p:txBody>
          <a:bodyPr/>
          <a:lstStyle/>
          <a:p>
            <a:pPr algn="ctr"/>
            <a:r>
              <a:rPr lang="en-US" b="1" u="sng" dirty="0" smtClean="0"/>
              <a:t>Turning Point in the Soviet Union</a:t>
            </a:r>
            <a:endParaRPr lang="en-US" b="1" u="sng" dirty="0"/>
          </a:p>
        </p:txBody>
      </p:sp>
      <p:pic>
        <p:nvPicPr>
          <p:cNvPr id="4" name="Picture 3"/>
          <p:cNvPicPr>
            <a:picLocks noChangeAspect="1"/>
          </p:cNvPicPr>
          <p:nvPr/>
        </p:nvPicPr>
        <p:blipFill>
          <a:blip r:embed="rId2"/>
          <a:stretch>
            <a:fillRect/>
          </a:stretch>
        </p:blipFill>
        <p:spPr>
          <a:xfrm>
            <a:off x="4981265" y="4024295"/>
            <a:ext cx="4162736" cy="283370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Autofit/>
          </a:bodyPr>
          <a:lstStyle/>
          <a:p>
            <a:pPr>
              <a:lnSpc>
                <a:spcPct val="200000"/>
              </a:lnSpc>
            </a:pPr>
            <a:r>
              <a:rPr lang="en-US" dirty="0" smtClean="0"/>
              <a:t>Treaty of Versailles seriously damaged and humiliated Germany</a:t>
            </a:r>
          </a:p>
          <a:p>
            <a:pPr>
              <a:lnSpc>
                <a:spcPct val="200000"/>
              </a:lnSpc>
            </a:pPr>
            <a:r>
              <a:rPr lang="en-US" dirty="0" smtClean="0"/>
              <a:t>Hitler came to power with promise to restore German greatness</a:t>
            </a:r>
          </a:p>
          <a:p>
            <a:pPr>
              <a:lnSpc>
                <a:spcPct val="200000"/>
              </a:lnSpc>
            </a:pPr>
            <a:endParaRPr lang="en-US" sz="2000" dirty="0" smtClean="0"/>
          </a:p>
        </p:txBody>
      </p:sp>
      <p:sp>
        <p:nvSpPr>
          <p:cNvPr id="2" name="Title 1"/>
          <p:cNvSpPr>
            <a:spLocks noGrp="1"/>
          </p:cNvSpPr>
          <p:nvPr>
            <p:ph type="title" idx="4294967295"/>
          </p:nvPr>
        </p:nvSpPr>
        <p:spPr>
          <a:xfrm>
            <a:off x="0" y="0"/>
            <a:ext cx="9144000" cy="931863"/>
          </a:xfrm>
        </p:spPr>
        <p:txBody>
          <a:bodyPr/>
          <a:lstStyle/>
          <a:p>
            <a:pPr algn="ctr"/>
            <a:r>
              <a:rPr lang="en-US" b="1" u="sng" dirty="0" smtClean="0"/>
              <a:t>Germany Expands</a:t>
            </a:r>
            <a:endParaRPr lang="en-US" b="1" u="sng" dirty="0"/>
          </a:p>
        </p:txBody>
      </p:sp>
      <p:pic>
        <p:nvPicPr>
          <p:cNvPr id="4" name="Picture 3"/>
          <p:cNvPicPr>
            <a:picLocks noChangeAspect="1"/>
          </p:cNvPicPr>
          <p:nvPr/>
        </p:nvPicPr>
        <p:blipFill>
          <a:blip r:embed="rId2"/>
          <a:stretch>
            <a:fillRect/>
          </a:stretch>
        </p:blipFill>
        <p:spPr>
          <a:xfrm>
            <a:off x="1989810" y="3141918"/>
            <a:ext cx="4821917" cy="3716082"/>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dirty="0" smtClean="0">
                <a:solidFill>
                  <a:schemeClr val="tx1"/>
                </a:solidFill>
              </a:rPr>
              <a:t>Soviet forces break through the Axis defenses</a:t>
            </a:r>
          </a:p>
          <a:p>
            <a:pPr>
              <a:lnSpc>
                <a:spcPct val="150000"/>
              </a:lnSpc>
            </a:pPr>
            <a:r>
              <a:rPr lang="en-US" dirty="0" smtClean="0">
                <a:solidFill>
                  <a:schemeClr val="tx1"/>
                </a:solidFill>
              </a:rPr>
              <a:t>Hitler refuses to retreat</a:t>
            </a:r>
          </a:p>
          <a:p>
            <a:pPr lvl="1">
              <a:lnSpc>
                <a:spcPct val="150000"/>
              </a:lnSpc>
            </a:pPr>
            <a:r>
              <a:rPr lang="en-US" sz="2400" dirty="0" smtClean="0"/>
              <a:t>“Surrender is forbidden”</a:t>
            </a:r>
            <a:endParaRPr lang="en-US" sz="2400" dirty="0" smtClean="0">
              <a:solidFill>
                <a:schemeClr val="tx1"/>
              </a:solidFill>
            </a:endParaRPr>
          </a:p>
          <a:p>
            <a:pPr>
              <a:lnSpc>
                <a:spcPct val="150000"/>
              </a:lnSpc>
            </a:pPr>
            <a:r>
              <a:rPr lang="en-US" dirty="0" smtClean="0"/>
              <a:t>Hunger, cold, and Soviet attacks take a huge toll</a:t>
            </a:r>
          </a:p>
          <a:p>
            <a:pPr>
              <a:lnSpc>
                <a:spcPct val="150000"/>
              </a:lnSpc>
            </a:pPr>
            <a:r>
              <a:rPr lang="en-US" dirty="0" smtClean="0"/>
              <a:t>Over 1 million Soviet soldiers killed</a:t>
            </a:r>
          </a:p>
          <a:p>
            <a:pPr>
              <a:lnSpc>
                <a:spcPct val="150000"/>
              </a:lnSpc>
            </a:pPr>
            <a:r>
              <a:rPr lang="en-US" dirty="0" smtClean="0">
                <a:solidFill>
                  <a:schemeClr val="tx1"/>
                </a:solidFill>
              </a:rPr>
              <a:t>German army </a:t>
            </a:r>
            <a:r>
              <a:rPr lang="en-US" dirty="0" smtClean="0"/>
              <a:t>runs away or are captured and thrown into Soviet prison camps</a:t>
            </a:r>
            <a:endParaRPr lang="en-US" dirty="0" smtClean="0">
              <a:solidFill>
                <a:schemeClr val="tx1"/>
              </a:solidFill>
            </a:endParaRPr>
          </a:p>
        </p:txBody>
      </p:sp>
      <p:sp>
        <p:nvSpPr>
          <p:cNvPr id="2" name="Title 1"/>
          <p:cNvSpPr>
            <a:spLocks noGrp="1"/>
          </p:cNvSpPr>
          <p:nvPr>
            <p:ph type="title" idx="4294967295"/>
          </p:nvPr>
        </p:nvSpPr>
        <p:spPr>
          <a:xfrm>
            <a:off x="0" y="0"/>
            <a:ext cx="9144000" cy="931863"/>
          </a:xfrm>
        </p:spPr>
        <p:txBody>
          <a:bodyPr/>
          <a:lstStyle/>
          <a:p>
            <a:pPr algn="ctr"/>
            <a:r>
              <a:rPr lang="en-US" b="1" u="sng" dirty="0" smtClean="0"/>
              <a:t>Turning Point in the Soviet Union</a:t>
            </a:r>
            <a:endParaRPr lang="en-US" b="1" u="sng" dirty="0"/>
          </a:p>
        </p:txBody>
      </p:sp>
      <p:pic>
        <p:nvPicPr>
          <p:cNvPr id="4" name="Picture 3"/>
          <p:cNvPicPr>
            <a:picLocks noChangeAspect="1"/>
          </p:cNvPicPr>
          <p:nvPr/>
        </p:nvPicPr>
        <p:blipFill>
          <a:blip r:embed="rId2"/>
          <a:stretch>
            <a:fillRect/>
          </a:stretch>
        </p:blipFill>
        <p:spPr>
          <a:xfrm>
            <a:off x="6588623" y="2035427"/>
            <a:ext cx="2555377" cy="2323031"/>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791665"/>
            <a:ext cx="9144000" cy="6066335"/>
          </a:xfrm>
        </p:spPr>
        <p:txBody>
          <a:bodyPr>
            <a:normAutofit/>
          </a:bodyPr>
          <a:lstStyle/>
          <a:p>
            <a:pPr>
              <a:lnSpc>
                <a:spcPct val="150000"/>
              </a:lnSpc>
            </a:pPr>
            <a:r>
              <a:rPr lang="en-US" dirty="0" smtClean="0"/>
              <a:t>Early months in the Pacific difficult for the Allies</a:t>
            </a:r>
          </a:p>
          <a:p>
            <a:pPr lvl="1">
              <a:lnSpc>
                <a:spcPct val="150000"/>
              </a:lnSpc>
            </a:pPr>
            <a:r>
              <a:rPr lang="en-US" sz="2400" dirty="0" smtClean="0">
                <a:solidFill>
                  <a:schemeClr val="tx1"/>
                </a:solidFill>
              </a:rPr>
              <a:t>Majority of America’s Pacific fleet destroyed at Pearl Harbor</a:t>
            </a:r>
          </a:p>
          <a:p>
            <a:pPr lvl="1">
              <a:lnSpc>
                <a:spcPct val="150000"/>
              </a:lnSpc>
            </a:pPr>
            <a:r>
              <a:rPr lang="en-US" sz="2400" dirty="0" smtClean="0"/>
              <a:t>Japanese better equipped and fighting closer to home</a:t>
            </a:r>
          </a:p>
          <a:p>
            <a:pPr>
              <a:lnSpc>
                <a:spcPct val="150000"/>
              </a:lnSpc>
            </a:pPr>
            <a:r>
              <a:rPr lang="en-US" dirty="0" smtClean="0">
                <a:solidFill>
                  <a:schemeClr val="tx1"/>
                </a:solidFill>
              </a:rPr>
              <a:t>Japanese take vital territory in Singapore, Hong Kong, Burma, and the Philippines</a:t>
            </a:r>
          </a:p>
          <a:p>
            <a:pPr>
              <a:lnSpc>
                <a:spcPct val="150000"/>
              </a:lnSpc>
            </a:pPr>
            <a:endParaRPr lang="en-US" sz="3000" dirty="0" smtClean="0">
              <a:solidFill>
                <a:schemeClr val="tx1"/>
              </a:solidFill>
            </a:endParaRPr>
          </a:p>
        </p:txBody>
      </p:sp>
      <p:sp>
        <p:nvSpPr>
          <p:cNvPr id="2" name="Title 1"/>
          <p:cNvSpPr>
            <a:spLocks noGrp="1"/>
          </p:cNvSpPr>
          <p:nvPr>
            <p:ph type="title" idx="4294967295"/>
          </p:nvPr>
        </p:nvSpPr>
        <p:spPr>
          <a:xfrm>
            <a:off x="0" y="0"/>
            <a:ext cx="9144000" cy="791665"/>
          </a:xfrm>
        </p:spPr>
        <p:txBody>
          <a:bodyPr/>
          <a:lstStyle/>
          <a:p>
            <a:pPr algn="ctr"/>
            <a:r>
              <a:rPr lang="en-US" b="1" u="sng" dirty="0" smtClean="0"/>
              <a:t>Turning Point in the Pacific</a:t>
            </a:r>
            <a:endParaRPr lang="en-US" b="1" u="sng" dirty="0"/>
          </a:p>
        </p:txBody>
      </p:sp>
      <p:pic>
        <p:nvPicPr>
          <p:cNvPr id="4" name="Picture 3"/>
          <p:cNvPicPr>
            <a:picLocks noChangeAspect="1"/>
          </p:cNvPicPr>
          <p:nvPr/>
        </p:nvPicPr>
        <p:blipFill>
          <a:blip r:embed="rId2"/>
          <a:stretch>
            <a:fillRect/>
          </a:stretch>
        </p:blipFill>
        <p:spPr>
          <a:xfrm>
            <a:off x="3323591" y="3895707"/>
            <a:ext cx="4411926" cy="2962293"/>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791665"/>
            <a:ext cx="9144000" cy="6066335"/>
          </a:xfrm>
        </p:spPr>
        <p:txBody>
          <a:bodyPr>
            <a:normAutofit/>
          </a:bodyPr>
          <a:lstStyle/>
          <a:p>
            <a:pPr>
              <a:lnSpc>
                <a:spcPct val="150000"/>
              </a:lnSpc>
            </a:pPr>
            <a:r>
              <a:rPr lang="en-US" sz="2800" dirty="0" smtClean="0">
                <a:solidFill>
                  <a:srgbClr val="FF0000"/>
                </a:solidFill>
              </a:rPr>
              <a:t>Bataan Death March</a:t>
            </a:r>
          </a:p>
          <a:p>
            <a:pPr lvl="1">
              <a:lnSpc>
                <a:spcPct val="150000"/>
              </a:lnSpc>
            </a:pPr>
            <a:r>
              <a:rPr lang="en-US" sz="2800" dirty="0" smtClean="0"/>
              <a:t>70,000 prisoners forced to march to a distant prison camp</a:t>
            </a:r>
          </a:p>
          <a:p>
            <a:pPr lvl="1">
              <a:lnSpc>
                <a:spcPct val="150000"/>
              </a:lnSpc>
            </a:pPr>
            <a:r>
              <a:rPr lang="en-US" sz="2800" dirty="0" smtClean="0">
                <a:solidFill>
                  <a:schemeClr val="tx1"/>
                </a:solidFill>
              </a:rPr>
              <a:t>Topical heat, lack of food and water, violence</a:t>
            </a:r>
          </a:p>
          <a:p>
            <a:pPr>
              <a:lnSpc>
                <a:spcPct val="150000"/>
              </a:lnSpc>
            </a:pPr>
            <a:endParaRPr lang="en-US" sz="3000" dirty="0" smtClean="0">
              <a:solidFill>
                <a:schemeClr val="tx1"/>
              </a:solidFill>
            </a:endParaRPr>
          </a:p>
        </p:txBody>
      </p:sp>
      <p:sp>
        <p:nvSpPr>
          <p:cNvPr id="2" name="Title 1"/>
          <p:cNvSpPr>
            <a:spLocks noGrp="1"/>
          </p:cNvSpPr>
          <p:nvPr>
            <p:ph type="title" idx="4294967295"/>
          </p:nvPr>
        </p:nvSpPr>
        <p:spPr>
          <a:xfrm>
            <a:off x="0" y="0"/>
            <a:ext cx="9144000" cy="791665"/>
          </a:xfrm>
        </p:spPr>
        <p:txBody>
          <a:bodyPr/>
          <a:lstStyle/>
          <a:p>
            <a:pPr algn="ctr"/>
            <a:r>
              <a:rPr lang="en-US" b="1" u="sng" dirty="0" smtClean="0"/>
              <a:t>Turning Point in the Pacific</a:t>
            </a:r>
            <a:endParaRPr lang="en-US" b="1" u="sng" dirty="0"/>
          </a:p>
        </p:txBody>
      </p:sp>
      <p:pic>
        <p:nvPicPr>
          <p:cNvPr id="4" name="Picture 3"/>
          <p:cNvPicPr>
            <a:picLocks noChangeAspect="1"/>
          </p:cNvPicPr>
          <p:nvPr/>
        </p:nvPicPr>
        <p:blipFill>
          <a:blip r:embed="rId2"/>
          <a:stretch>
            <a:fillRect/>
          </a:stretch>
        </p:blipFill>
        <p:spPr>
          <a:xfrm>
            <a:off x="1454758" y="3628462"/>
            <a:ext cx="5951160" cy="3229537"/>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2800" dirty="0" smtClean="0">
                <a:solidFill>
                  <a:srgbClr val="FF0000"/>
                </a:solidFill>
              </a:rPr>
              <a:t>Battle of Midway</a:t>
            </a:r>
          </a:p>
          <a:p>
            <a:pPr lvl="1">
              <a:lnSpc>
                <a:spcPct val="150000"/>
              </a:lnSpc>
            </a:pPr>
            <a:r>
              <a:rPr lang="en-US" sz="2600" dirty="0" smtClean="0">
                <a:solidFill>
                  <a:schemeClr val="tx1"/>
                </a:solidFill>
              </a:rPr>
              <a:t>Japanese planned to capture island of Midway </a:t>
            </a:r>
            <a:endParaRPr lang="en-US" sz="2600" dirty="0" smtClean="0"/>
          </a:p>
          <a:p>
            <a:pPr lvl="2">
              <a:lnSpc>
                <a:spcPct val="150000"/>
              </a:lnSpc>
            </a:pPr>
            <a:r>
              <a:rPr lang="en-US" sz="2400" dirty="0" smtClean="0">
                <a:solidFill>
                  <a:schemeClr val="tx1"/>
                </a:solidFill>
              </a:rPr>
              <a:t>Home to key </a:t>
            </a:r>
            <a:r>
              <a:rPr lang="en-US" sz="2400" dirty="0" smtClean="0"/>
              <a:t>American military base</a:t>
            </a:r>
          </a:p>
          <a:p>
            <a:pPr lvl="1">
              <a:lnSpc>
                <a:spcPct val="150000"/>
              </a:lnSpc>
            </a:pPr>
            <a:r>
              <a:rPr lang="en-US" sz="2600" dirty="0" smtClean="0">
                <a:solidFill>
                  <a:schemeClr val="tx1"/>
                </a:solidFill>
              </a:rPr>
              <a:t>Americans break the secret Japanese code to transmit messages</a:t>
            </a:r>
          </a:p>
          <a:p>
            <a:pPr lvl="2">
              <a:lnSpc>
                <a:spcPct val="150000"/>
              </a:lnSpc>
            </a:pPr>
            <a:r>
              <a:rPr lang="en-US" sz="2400" dirty="0" smtClean="0"/>
              <a:t>Knew the date and time of the Japanese attack</a:t>
            </a:r>
          </a:p>
          <a:p>
            <a:pPr>
              <a:lnSpc>
                <a:spcPct val="150000"/>
              </a:lnSpc>
            </a:pPr>
            <a:r>
              <a:rPr lang="en-US" sz="2800" dirty="0" smtClean="0"/>
              <a:t>Japan’s navy takes a major blow</a:t>
            </a:r>
          </a:p>
          <a:p>
            <a:pPr>
              <a:lnSpc>
                <a:spcPct val="150000"/>
              </a:lnSpc>
            </a:pPr>
            <a:r>
              <a:rPr lang="en-US" sz="2800" dirty="0" smtClean="0">
                <a:solidFill>
                  <a:schemeClr val="tx1"/>
                </a:solidFill>
              </a:rPr>
              <a:t>Allies could finally go on the offensive</a:t>
            </a:r>
          </a:p>
        </p:txBody>
      </p:sp>
      <p:sp>
        <p:nvSpPr>
          <p:cNvPr id="2" name="Title 1"/>
          <p:cNvSpPr>
            <a:spLocks noGrp="1"/>
          </p:cNvSpPr>
          <p:nvPr>
            <p:ph type="title" idx="4294967295"/>
          </p:nvPr>
        </p:nvSpPr>
        <p:spPr>
          <a:xfrm>
            <a:off x="0" y="0"/>
            <a:ext cx="9144000" cy="931863"/>
          </a:xfrm>
        </p:spPr>
        <p:txBody>
          <a:bodyPr/>
          <a:lstStyle/>
          <a:p>
            <a:pPr algn="ctr"/>
            <a:r>
              <a:rPr lang="en-US" b="1" u="sng" dirty="0" smtClean="0"/>
              <a:t>Turning Point in the Pacific</a:t>
            </a:r>
            <a:endParaRPr lang="en-US" b="1" u="sng" dirty="0"/>
          </a:p>
        </p:txBody>
      </p:sp>
      <p:pic>
        <p:nvPicPr>
          <p:cNvPr id="4" name="Picture 3"/>
          <p:cNvPicPr>
            <a:picLocks noChangeAspect="1"/>
          </p:cNvPicPr>
          <p:nvPr/>
        </p:nvPicPr>
        <p:blipFill>
          <a:blip r:embed="rId2"/>
          <a:stretch>
            <a:fillRect/>
          </a:stretch>
        </p:blipFill>
        <p:spPr>
          <a:xfrm>
            <a:off x="6199382" y="4947904"/>
            <a:ext cx="2944618" cy="1910096"/>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dirty="0" smtClean="0">
                <a:solidFill>
                  <a:srgbClr val="FF0000"/>
                </a:solidFill>
              </a:rPr>
              <a:t>Island hopping</a:t>
            </a:r>
          </a:p>
          <a:p>
            <a:pPr lvl="1">
              <a:lnSpc>
                <a:spcPct val="150000"/>
              </a:lnSpc>
            </a:pPr>
            <a:r>
              <a:rPr lang="en-US" dirty="0" smtClean="0">
                <a:solidFill>
                  <a:schemeClr val="tx1"/>
                </a:solidFill>
              </a:rPr>
              <a:t>Would skip over Japanese strongholds and capture weaker targets</a:t>
            </a:r>
          </a:p>
          <a:p>
            <a:pPr lvl="1">
              <a:lnSpc>
                <a:spcPct val="150000"/>
              </a:lnSpc>
            </a:pPr>
            <a:r>
              <a:rPr lang="en-US" dirty="0" smtClean="0"/>
              <a:t>Captured islands used as bases for the next attack</a:t>
            </a:r>
          </a:p>
          <a:p>
            <a:pPr lvl="1">
              <a:lnSpc>
                <a:spcPct val="150000"/>
              </a:lnSpc>
            </a:pPr>
            <a:r>
              <a:rPr lang="en-US" dirty="0" smtClean="0"/>
              <a:t>Moved closer to Japan</a:t>
            </a:r>
          </a:p>
          <a:p>
            <a:pPr>
              <a:lnSpc>
                <a:spcPct val="150000"/>
              </a:lnSpc>
            </a:pPr>
            <a:r>
              <a:rPr lang="en-US" dirty="0" smtClean="0">
                <a:solidFill>
                  <a:srgbClr val="FF0000"/>
                </a:solidFill>
              </a:rPr>
              <a:t>Kamikazes</a:t>
            </a:r>
          </a:p>
          <a:p>
            <a:pPr lvl="1">
              <a:lnSpc>
                <a:spcPct val="150000"/>
              </a:lnSpc>
            </a:pPr>
            <a:r>
              <a:rPr lang="en-US" dirty="0" smtClean="0"/>
              <a:t>Japanese pilots who loaded their planes with explosives and deliberately crashed into Allied ships</a:t>
            </a:r>
          </a:p>
          <a:p>
            <a:pPr>
              <a:lnSpc>
                <a:spcPct val="150000"/>
              </a:lnSpc>
            </a:pPr>
            <a:endParaRPr lang="en-US" sz="3000" dirty="0" smtClean="0"/>
          </a:p>
          <a:p>
            <a:pPr>
              <a:lnSpc>
                <a:spcPct val="150000"/>
              </a:lnSpc>
            </a:pPr>
            <a:endParaRPr lang="en-US" sz="3000" dirty="0" smtClean="0">
              <a:solidFill>
                <a:schemeClr val="tx1"/>
              </a:solidFill>
            </a:endParaRPr>
          </a:p>
        </p:txBody>
      </p:sp>
      <p:sp>
        <p:nvSpPr>
          <p:cNvPr id="2" name="Title 1"/>
          <p:cNvSpPr>
            <a:spLocks noGrp="1"/>
          </p:cNvSpPr>
          <p:nvPr>
            <p:ph type="title" idx="4294967295"/>
          </p:nvPr>
        </p:nvSpPr>
        <p:spPr>
          <a:xfrm>
            <a:off x="0" y="0"/>
            <a:ext cx="9144000" cy="931863"/>
          </a:xfrm>
        </p:spPr>
        <p:txBody>
          <a:bodyPr/>
          <a:lstStyle/>
          <a:p>
            <a:pPr algn="ctr"/>
            <a:r>
              <a:rPr lang="en-US" b="1" u="sng" dirty="0" smtClean="0"/>
              <a:t>Turning Point in the Pacific</a:t>
            </a:r>
            <a:endParaRPr lang="en-US" b="1" u="sng" dirty="0"/>
          </a:p>
        </p:txBody>
      </p:sp>
      <p:pic>
        <p:nvPicPr>
          <p:cNvPr id="4" name="Picture 3"/>
          <p:cNvPicPr>
            <a:picLocks noChangeAspect="1"/>
          </p:cNvPicPr>
          <p:nvPr/>
        </p:nvPicPr>
        <p:blipFill>
          <a:blip r:embed="rId2"/>
          <a:stretch>
            <a:fillRect/>
          </a:stretch>
        </p:blipFill>
        <p:spPr>
          <a:xfrm>
            <a:off x="4989425" y="4782973"/>
            <a:ext cx="1945338" cy="2075027"/>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8958" y="2577254"/>
            <a:ext cx="8228013" cy="1362075"/>
          </a:xfrm>
        </p:spPr>
        <p:txBody>
          <a:bodyPr>
            <a:normAutofit/>
          </a:bodyPr>
          <a:lstStyle/>
          <a:p>
            <a:pPr algn="ctr"/>
            <a:r>
              <a:rPr lang="en-US" sz="6000" dirty="0" smtClean="0">
                <a:solidFill>
                  <a:srgbClr val="FF0000"/>
                </a:solidFill>
              </a:rPr>
              <a:t>World War II:</a:t>
            </a:r>
            <a:br>
              <a:rPr lang="en-US" sz="6000" dirty="0" smtClean="0">
                <a:solidFill>
                  <a:srgbClr val="FF0000"/>
                </a:solidFill>
              </a:rPr>
            </a:br>
            <a:r>
              <a:rPr lang="en-US" sz="6000" dirty="0" smtClean="0">
                <a:solidFill>
                  <a:srgbClr val="FF0000"/>
                </a:solidFill>
              </a:rPr>
              <a:t>The Holocaust</a:t>
            </a:r>
            <a:endParaRPr lang="en-US" sz="6000" dirty="0">
              <a:solidFill>
                <a:srgbClr val="FF000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41038"/>
            <a:ext cx="7313613" cy="868362"/>
          </a:xfrm>
        </p:spPr>
        <p:txBody>
          <a:bodyPr>
            <a:noAutofit/>
          </a:bodyPr>
          <a:lstStyle/>
          <a:p>
            <a:pPr algn="ctr"/>
            <a:r>
              <a:rPr lang="en-US" sz="5400" u="sng" dirty="0" smtClean="0"/>
              <a:t>Main Idea</a:t>
            </a:r>
            <a:endParaRPr lang="en-US" sz="5400" u="sng" dirty="0"/>
          </a:p>
        </p:txBody>
      </p:sp>
      <p:sp>
        <p:nvSpPr>
          <p:cNvPr id="3" name="Content Placeholder 2"/>
          <p:cNvSpPr>
            <a:spLocks noGrp="1"/>
          </p:cNvSpPr>
          <p:nvPr>
            <p:ph idx="1"/>
          </p:nvPr>
        </p:nvSpPr>
        <p:spPr>
          <a:xfrm>
            <a:off x="173189" y="1325710"/>
            <a:ext cx="8692471" cy="5532289"/>
          </a:xfrm>
        </p:spPr>
        <p:txBody>
          <a:bodyPr>
            <a:normAutofit/>
          </a:bodyPr>
          <a:lstStyle/>
          <a:p>
            <a:pPr>
              <a:lnSpc>
                <a:spcPct val="150000"/>
              </a:lnSpc>
            </a:pPr>
            <a:r>
              <a:rPr lang="en-US" sz="3600" dirty="0" smtClean="0"/>
              <a:t>During World War II, Germany’s Nazi government deliberately murdered some 6 million Jews and 5 million others in Europe. These actions became known as the Holocaust. </a:t>
            </a:r>
            <a:endParaRPr lang="en-US" sz="36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2800" dirty="0" smtClean="0">
                <a:solidFill>
                  <a:schemeClr val="tx1"/>
                </a:solidFill>
              </a:rPr>
              <a:t>At </a:t>
            </a:r>
            <a:r>
              <a:rPr lang="en-US" sz="2800" dirty="0" smtClean="0"/>
              <a:t>time of Hitler’s rise to power – approx. 9 million Jews in Europe</a:t>
            </a:r>
          </a:p>
          <a:p>
            <a:pPr>
              <a:lnSpc>
                <a:spcPct val="150000"/>
              </a:lnSpc>
            </a:pPr>
            <a:r>
              <a:rPr lang="en-US" sz="2800" dirty="0" smtClean="0">
                <a:solidFill>
                  <a:schemeClr val="tx1"/>
                </a:solidFill>
              </a:rPr>
              <a:t>Germans blame Jews for Germany’s problems</a:t>
            </a:r>
          </a:p>
          <a:p>
            <a:pPr lvl="1">
              <a:lnSpc>
                <a:spcPct val="150000"/>
              </a:lnSpc>
            </a:pPr>
            <a:r>
              <a:rPr lang="en-US" sz="2800" dirty="0" smtClean="0"/>
              <a:t>Hatred based on race (not </a:t>
            </a:r>
            <a:r>
              <a:rPr lang="en-US" sz="2800" dirty="0" err="1" smtClean="0"/>
              <a:t>necc</a:t>
            </a:r>
            <a:r>
              <a:rPr lang="en-US" sz="2800" dirty="0" smtClean="0"/>
              <a:t>. Religion)</a:t>
            </a:r>
          </a:p>
          <a:p>
            <a:pPr lvl="1">
              <a:lnSpc>
                <a:spcPct val="150000"/>
              </a:lnSpc>
            </a:pPr>
            <a:r>
              <a:rPr lang="en-US" sz="2800" dirty="0" smtClean="0">
                <a:solidFill>
                  <a:schemeClr val="tx1"/>
                </a:solidFill>
              </a:rPr>
              <a:t>Nuremberg Laws</a:t>
            </a:r>
          </a:p>
        </p:txBody>
      </p:sp>
      <p:sp>
        <p:nvSpPr>
          <p:cNvPr id="2" name="Title 1"/>
          <p:cNvSpPr>
            <a:spLocks noGrp="1"/>
          </p:cNvSpPr>
          <p:nvPr>
            <p:ph type="title" idx="4294967295"/>
          </p:nvPr>
        </p:nvSpPr>
        <p:spPr>
          <a:xfrm>
            <a:off x="0" y="0"/>
            <a:ext cx="9144000" cy="931863"/>
          </a:xfrm>
        </p:spPr>
        <p:txBody>
          <a:bodyPr/>
          <a:lstStyle/>
          <a:p>
            <a:pPr algn="ctr"/>
            <a:r>
              <a:rPr lang="en-US" b="1" u="sng" dirty="0" smtClean="0"/>
              <a:t>Nazi Anti-Semitism</a:t>
            </a:r>
            <a:endParaRPr lang="en-US" b="1" u="sng" dirty="0"/>
          </a:p>
        </p:txBody>
      </p:sp>
      <p:pic>
        <p:nvPicPr>
          <p:cNvPr id="4" name="Picture 3"/>
          <p:cNvPicPr>
            <a:picLocks noChangeAspect="1"/>
          </p:cNvPicPr>
          <p:nvPr/>
        </p:nvPicPr>
        <p:blipFill>
          <a:blip r:embed="rId2"/>
          <a:stretch>
            <a:fillRect/>
          </a:stretch>
        </p:blipFill>
        <p:spPr>
          <a:xfrm>
            <a:off x="5080228" y="4106248"/>
            <a:ext cx="3543923" cy="2751752"/>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dirty="0" smtClean="0"/>
              <a:t>Thousands of Jews </a:t>
            </a:r>
            <a:r>
              <a:rPr lang="en-US" dirty="0" smtClean="0">
                <a:solidFill>
                  <a:srgbClr val="FF0000"/>
                </a:solidFill>
              </a:rPr>
              <a:t>deported </a:t>
            </a:r>
            <a:r>
              <a:rPr lang="en-US" dirty="0" smtClean="0"/>
              <a:t>or leave on their own  </a:t>
            </a:r>
          </a:p>
          <a:p>
            <a:pPr>
              <a:lnSpc>
                <a:spcPct val="150000"/>
              </a:lnSpc>
            </a:pPr>
            <a:r>
              <a:rPr lang="en-US" dirty="0" smtClean="0"/>
              <a:t>At the start of WWII – approx 250,000 Jews still living in Germany</a:t>
            </a:r>
          </a:p>
          <a:p>
            <a:pPr>
              <a:lnSpc>
                <a:spcPct val="150000"/>
              </a:lnSpc>
            </a:pPr>
            <a:r>
              <a:rPr lang="en-US" dirty="0" smtClean="0">
                <a:solidFill>
                  <a:schemeClr val="tx1"/>
                </a:solidFill>
              </a:rPr>
              <a:t>Germany outlaws emigration – remaining Jews trapped</a:t>
            </a:r>
          </a:p>
        </p:txBody>
      </p:sp>
      <p:sp>
        <p:nvSpPr>
          <p:cNvPr id="2" name="Title 1"/>
          <p:cNvSpPr>
            <a:spLocks noGrp="1"/>
          </p:cNvSpPr>
          <p:nvPr>
            <p:ph type="title" idx="4294967295"/>
          </p:nvPr>
        </p:nvSpPr>
        <p:spPr>
          <a:xfrm>
            <a:off x="0" y="0"/>
            <a:ext cx="9144000" cy="931863"/>
          </a:xfrm>
        </p:spPr>
        <p:txBody>
          <a:bodyPr/>
          <a:lstStyle/>
          <a:p>
            <a:pPr algn="ctr"/>
            <a:r>
              <a:rPr lang="en-US" b="1" u="sng" dirty="0" smtClean="0"/>
              <a:t>Nazi Anti-Semitism</a:t>
            </a:r>
            <a:endParaRPr lang="en-US" b="1" u="sng" dirty="0"/>
          </a:p>
        </p:txBody>
      </p:sp>
      <p:pic>
        <p:nvPicPr>
          <p:cNvPr id="4" name="Picture 3"/>
          <p:cNvPicPr>
            <a:picLocks noChangeAspect="1"/>
          </p:cNvPicPr>
          <p:nvPr/>
        </p:nvPicPr>
        <p:blipFill>
          <a:blip r:embed="rId2"/>
          <a:stretch>
            <a:fillRect/>
          </a:stretch>
        </p:blipFill>
        <p:spPr>
          <a:xfrm>
            <a:off x="2037771" y="3449782"/>
            <a:ext cx="5187233" cy="340821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288473"/>
            <a:ext cx="9144000" cy="5569527"/>
          </a:xfrm>
        </p:spPr>
        <p:txBody>
          <a:bodyPr>
            <a:normAutofit/>
          </a:bodyPr>
          <a:lstStyle/>
          <a:p>
            <a:pPr>
              <a:lnSpc>
                <a:spcPct val="200000"/>
              </a:lnSpc>
            </a:pPr>
            <a:r>
              <a:rPr lang="en-US" sz="2800" dirty="0" smtClean="0"/>
              <a:t>Austria and Czechoslovakia are annexed </a:t>
            </a:r>
          </a:p>
          <a:p>
            <a:pPr lvl="1">
              <a:lnSpc>
                <a:spcPct val="200000"/>
              </a:lnSpc>
            </a:pPr>
            <a:r>
              <a:rPr lang="en-US" sz="2800" dirty="0" smtClean="0"/>
              <a:t>Become a part of Germany</a:t>
            </a:r>
          </a:p>
          <a:p>
            <a:pPr>
              <a:lnSpc>
                <a:spcPct val="200000"/>
              </a:lnSpc>
            </a:pPr>
            <a:r>
              <a:rPr lang="en-US" sz="2800" b="1" dirty="0" smtClean="0">
                <a:solidFill>
                  <a:srgbClr val="FF0000"/>
                </a:solidFill>
              </a:rPr>
              <a:t>Appeasement</a:t>
            </a:r>
          </a:p>
          <a:p>
            <a:pPr lvl="1">
              <a:lnSpc>
                <a:spcPct val="200000"/>
              </a:lnSpc>
            </a:pPr>
            <a:r>
              <a:rPr lang="en-US" sz="2800" dirty="0" smtClean="0"/>
              <a:t>Giving in to aggressive demands in order to maintain peace</a:t>
            </a:r>
          </a:p>
          <a:p>
            <a:pPr>
              <a:lnSpc>
                <a:spcPct val="200000"/>
              </a:lnSpc>
            </a:pPr>
            <a:endParaRPr lang="en-US" sz="2800" dirty="0" smtClean="0"/>
          </a:p>
        </p:txBody>
      </p:sp>
      <p:sp>
        <p:nvSpPr>
          <p:cNvPr id="2" name="Title 1"/>
          <p:cNvSpPr>
            <a:spLocks noGrp="1"/>
          </p:cNvSpPr>
          <p:nvPr>
            <p:ph type="title" idx="4294967295"/>
          </p:nvPr>
        </p:nvSpPr>
        <p:spPr>
          <a:xfrm>
            <a:off x="0" y="0"/>
            <a:ext cx="9144000" cy="931863"/>
          </a:xfrm>
        </p:spPr>
        <p:txBody>
          <a:bodyPr/>
          <a:lstStyle/>
          <a:p>
            <a:pPr algn="ctr"/>
            <a:r>
              <a:rPr lang="en-US" b="1" u="sng" dirty="0" smtClean="0"/>
              <a:t>Germany Expands</a:t>
            </a:r>
            <a:endParaRPr lang="en-US" b="1" u="sng" dirty="0"/>
          </a:p>
        </p:txBody>
      </p:sp>
      <p:pic>
        <p:nvPicPr>
          <p:cNvPr id="4" name="Picture 3"/>
          <p:cNvPicPr>
            <a:picLocks noChangeAspect="1"/>
          </p:cNvPicPr>
          <p:nvPr/>
        </p:nvPicPr>
        <p:blipFill>
          <a:blip r:embed="rId2"/>
          <a:stretch>
            <a:fillRect/>
          </a:stretch>
        </p:blipFill>
        <p:spPr>
          <a:xfrm>
            <a:off x="6345382" y="1194139"/>
            <a:ext cx="2798618" cy="3205262"/>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b="1" dirty="0" smtClean="0">
                <a:solidFill>
                  <a:srgbClr val="FF0000"/>
                </a:solidFill>
              </a:rPr>
              <a:t>Final Solution</a:t>
            </a:r>
          </a:p>
          <a:p>
            <a:pPr lvl="1">
              <a:lnSpc>
                <a:spcPct val="150000"/>
              </a:lnSpc>
            </a:pPr>
            <a:r>
              <a:rPr lang="en-US" dirty="0" smtClean="0">
                <a:solidFill>
                  <a:schemeClr val="tx1"/>
                </a:solidFill>
              </a:rPr>
              <a:t>Nazi plan for the deliberate mass execution of Jews</a:t>
            </a:r>
          </a:p>
          <a:p>
            <a:pPr lvl="1">
              <a:lnSpc>
                <a:spcPct val="150000"/>
              </a:lnSpc>
            </a:pPr>
            <a:r>
              <a:rPr lang="en-US" dirty="0" smtClean="0"/>
              <a:t>Used several brutal methods</a:t>
            </a:r>
          </a:p>
          <a:p>
            <a:pPr>
              <a:lnSpc>
                <a:spcPct val="150000"/>
              </a:lnSpc>
            </a:pPr>
            <a:r>
              <a:rPr lang="en-US" dirty="0" smtClean="0"/>
              <a:t>Confined into </a:t>
            </a:r>
            <a:r>
              <a:rPr lang="en-US" dirty="0" smtClean="0">
                <a:solidFill>
                  <a:srgbClr val="FF0000"/>
                </a:solidFill>
              </a:rPr>
              <a:t>ghettos</a:t>
            </a:r>
          </a:p>
          <a:p>
            <a:pPr>
              <a:lnSpc>
                <a:spcPct val="150000"/>
              </a:lnSpc>
            </a:pPr>
            <a:r>
              <a:rPr lang="en-US" dirty="0" smtClean="0"/>
              <a:t>Mobile killing units</a:t>
            </a:r>
          </a:p>
          <a:p>
            <a:pPr>
              <a:lnSpc>
                <a:spcPct val="150000"/>
              </a:lnSpc>
              <a:buNone/>
            </a:pPr>
            <a:endParaRPr lang="en-US" dirty="0" smtClean="0"/>
          </a:p>
          <a:p>
            <a:pPr>
              <a:lnSpc>
                <a:spcPct val="150000"/>
              </a:lnSpc>
            </a:pPr>
            <a:endParaRPr lang="en-US" dirty="0" smtClean="0">
              <a:solidFill>
                <a:schemeClr val="tx1"/>
              </a:solidFill>
            </a:endParaRPr>
          </a:p>
        </p:txBody>
      </p:sp>
      <p:sp>
        <p:nvSpPr>
          <p:cNvPr id="2" name="Title 1"/>
          <p:cNvSpPr>
            <a:spLocks noGrp="1"/>
          </p:cNvSpPr>
          <p:nvPr>
            <p:ph type="title" idx="4294967295"/>
          </p:nvPr>
        </p:nvSpPr>
        <p:spPr>
          <a:xfrm>
            <a:off x="0" y="0"/>
            <a:ext cx="9144000" cy="931863"/>
          </a:xfrm>
        </p:spPr>
        <p:txBody>
          <a:bodyPr/>
          <a:lstStyle/>
          <a:p>
            <a:pPr algn="ctr"/>
            <a:r>
              <a:rPr lang="en-US" b="1" u="sng" dirty="0" smtClean="0"/>
              <a:t>The “Final Solution”</a:t>
            </a:r>
            <a:endParaRPr lang="en-US" b="1" u="sng" dirty="0"/>
          </a:p>
        </p:txBody>
      </p:sp>
      <p:pic>
        <p:nvPicPr>
          <p:cNvPr id="4" name="Picture 3"/>
          <p:cNvPicPr>
            <a:picLocks noChangeAspect="1"/>
          </p:cNvPicPr>
          <p:nvPr/>
        </p:nvPicPr>
        <p:blipFill>
          <a:blip r:embed="rId2"/>
          <a:stretch>
            <a:fillRect/>
          </a:stretch>
        </p:blipFill>
        <p:spPr>
          <a:xfrm>
            <a:off x="4378036" y="3240622"/>
            <a:ext cx="4765963" cy="3343288"/>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b="1" dirty="0" smtClean="0">
                <a:solidFill>
                  <a:srgbClr val="FF0000"/>
                </a:solidFill>
              </a:rPr>
              <a:t>Concentration camps</a:t>
            </a:r>
          </a:p>
          <a:p>
            <a:pPr lvl="1">
              <a:lnSpc>
                <a:spcPct val="150000"/>
              </a:lnSpc>
            </a:pPr>
            <a:r>
              <a:rPr lang="en-US" dirty="0" smtClean="0"/>
              <a:t>Labor camps built to hold enemies of the state</a:t>
            </a:r>
          </a:p>
          <a:p>
            <a:pPr lvl="2">
              <a:lnSpc>
                <a:spcPct val="150000"/>
              </a:lnSpc>
            </a:pPr>
            <a:r>
              <a:rPr lang="en-US" dirty="0" smtClean="0"/>
              <a:t>Jews, Poles, Slavs, homosexuals, people with disabilities, &amp; Gypsies</a:t>
            </a:r>
          </a:p>
        </p:txBody>
      </p:sp>
      <p:sp>
        <p:nvSpPr>
          <p:cNvPr id="2" name="Title 1"/>
          <p:cNvSpPr>
            <a:spLocks noGrp="1"/>
          </p:cNvSpPr>
          <p:nvPr>
            <p:ph type="title" idx="4294967295"/>
          </p:nvPr>
        </p:nvSpPr>
        <p:spPr>
          <a:xfrm>
            <a:off x="0" y="0"/>
            <a:ext cx="9144000" cy="931863"/>
          </a:xfrm>
        </p:spPr>
        <p:txBody>
          <a:bodyPr/>
          <a:lstStyle/>
          <a:p>
            <a:pPr algn="ctr"/>
            <a:r>
              <a:rPr lang="en-US" b="1" u="sng" dirty="0" smtClean="0"/>
              <a:t>The “Final Solution”</a:t>
            </a:r>
            <a:endParaRPr lang="en-US" b="1" u="sng" dirty="0"/>
          </a:p>
        </p:txBody>
      </p:sp>
      <p:pic>
        <p:nvPicPr>
          <p:cNvPr id="4" name="Picture 3"/>
          <p:cNvPicPr>
            <a:picLocks noChangeAspect="1"/>
          </p:cNvPicPr>
          <p:nvPr/>
        </p:nvPicPr>
        <p:blipFill>
          <a:blip r:embed="rId2"/>
          <a:stretch>
            <a:fillRect/>
          </a:stretch>
        </p:blipFill>
        <p:spPr>
          <a:xfrm>
            <a:off x="1233055" y="2963306"/>
            <a:ext cx="6220691" cy="3894694"/>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dirty="0" smtClean="0"/>
              <a:t>The</a:t>
            </a:r>
            <a:r>
              <a:rPr lang="en-US" dirty="0" smtClean="0">
                <a:solidFill>
                  <a:srgbClr val="FF0000"/>
                </a:solidFill>
              </a:rPr>
              <a:t> </a:t>
            </a:r>
            <a:r>
              <a:rPr lang="en-US" b="1" dirty="0" smtClean="0">
                <a:solidFill>
                  <a:srgbClr val="FF0000"/>
                </a:solidFill>
              </a:rPr>
              <a:t>Holocaust</a:t>
            </a:r>
          </a:p>
          <a:p>
            <a:pPr lvl="1">
              <a:lnSpc>
                <a:spcPct val="150000"/>
              </a:lnSpc>
            </a:pPr>
            <a:r>
              <a:rPr lang="en-US" dirty="0" smtClean="0"/>
              <a:t>The killing of millions of Jews and others by the Nazis during WWII</a:t>
            </a:r>
          </a:p>
          <a:p>
            <a:pPr lvl="1">
              <a:lnSpc>
                <a:spcPct val="150000"/>
              </a:lnSpc>
            </a:pPr>
            <a:r>
              <a:rPr lang="en-US" dirty="0" smtClean="0"/>
              <a:t>Over 5 million died in concentration camps</a:t>
            </a:r>
          </a:p>
          <a:p>
            <a:pPr lvl="1">
              <a:lnSpc>
                <a:spcPct val="150000"/>
              </a:lnSpc>
            </a:pPr>
            <a:r>
              <a:rPr lang="en-US" dirty="0" smtClean="0"/>
              <a:t>Over 6 million Jews died at Nazi hands</a:t>
            </a:r>
          </a:p>
          <a:p>
            <a:pPr>
              <a:lnSpc>
                <a:spcPct val="150000"/>
              </a:lnSpc>
              <a:buNone/>
            </a:pPr>
            <a:endParaRPr lang="en-US" dirty="0" smtClean="0">
              <a:solidFill>
                <a:schemeClr val="tx1"/>
              </a:solidFill>
            </a:endParaRPr>
          </a:p>
        </p:txBody>
      </p:sp>
      <p:sp>
        <p:nvSpPr>
          <p:cNvPr id="2" name="Title 1"/>
          <p:cNvSpPr>
            <a:spLocks noGrp="1"/>
          </p:cNvSpPr>
          <p:nvPr>
            <p:ph type="title" idx="4294967295"/>
          </p:nvPr>
        </p:nvSpPr>
        <p:spPr>
          <a:xfrm>
            <a:off x="0" y="0"/>
            <a:ext cx="9144000" cy="931863"/>
          </a:xfrm>
        </p:spPr>
        <p:txBody>
          <a:bodyPr/>
          <a:lstStyle/>
          <a:p>
            <a:pPr algn="ctr"/>
            <a:r>
              <a:rPr lang="en-US" b="1" u="sng" dirty="0" smtClean="0"/>
              <a:t>The “Final Solution”</a:t>
            </a:r>
            <a:endParaRPr lang="en-US" b="1" u="sng" dirty="0"/>
          </a:p>
        </p:txBody>
      </p:sp>
      <p:pic>
        <p:nvPicPr>
          <p:cNvPr id="4" name="Picture 3"/>
          <p:cNvPicPr>
            <a:picLocks noChangeAspect="1"/>
          </p:cNvPicPr>
          <p:nvPr/>
        </p:nvPicPr>
        <p:blipFill>
          <a:blip r:embed="rId2"/>
          <a:stretch>
            <a:fillRect/>
          </a:stretch>
        </p:blipFill>
        <p:spPr>
          <a:xfrm>
            <a:off x="4543980" y="3694434"/>
            <a:ext cx="4393842" cy="3163566"/>
          </a:xfrm>
          <a:prstGeom prst="rect">
            <a:avLst/>
          </a:prstGeom>
        </p:spPr>
      </p:pic>
      <p:pic>
        <p:nvPicPr>
          <p:cNvPr id="5" name="Picture 4"/>
          <p:cNvPicPr>
            <a:picLocks noChangeAspect="1"/>
          </p:cNvPicPr>
          <p:nvPr/>
        </p:nvPicPr>
        <p:blipFill>
          <a:blip r:embed="rId3"/>
          <a:stretch>
            <a:fillRect/>
          </a:stretch>
        </p:blipFill>
        <p:spPr>
          <a:xfrm>
            <a:off x="329884" y="3694434"/>
            <a:ext cx="3216379" cy="3163566"/>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dirty="0" smtClean="0"/>
              <a:t>People in United States and Europe begin hearing reports of widespread killing of Jews</a:t>
            </a:r>
          </a:p>
          <a:p>
            <a:pPr>
              <a:lnSpc>
                <a:spcPct val="150000"/>
              </a:lnSpc>
            </a:pPr>
            <a:r>
              <a:rPr lang="en-US" dirty="0" smtClean="0">
                <a:solidFill>
                  <a:schemeClr val="tx1"/>
                </a:solidFill>
              </a:rPr>
              <a:t>War Refugee Board</a:t>
            </a:r>
          </a:p>
          <a:p>
            <a:pPr lvl="1">
              <a:lnSpc>
                <a:spcPct val="150000"/>
              </a:lnSpc>
            </a:pPr>
            <a:r>
              <a:rPr lang="en-US" dirty="0" smtClean="0"/>
              <a:t>Established to help rescue European Jews</a:t>
            </a:r>
          </a:p>
          <a:p>
            <a:pPr lvl="2">
              <a:lnSpc>
                <a:spcPct val="150000"/>
              </a:lnSpc>
            </a:pPr>
            <a:r>
              <a:rPr lang="en-US" dirty="0" smtClean="0">
                <a:solidFill>
                  <a:schemeClr val="tx1"/>
                </a:solidFill>
              </a:rPr>
              <a:t>Saved over 200,000 Jews</a:t>
            </a:r>
          </a:p>
          <a:p>
            <a:pPr>
              <a:lnSpc>
                <a:spcPct val="150000"/>
              </a:lnSpc>
            </a:pPr>
            <a:r>
              <a:rPr lang="en-US" dirty="0" smtClean="0"/>
              <a:t>Unwilling to take actions like bombing railroads</a:t>
            </a:r>
          </a:p>
          <a:p>
            <a:pPr lvl="1">
              <a:lnSpc>
                <a:spcPct val="150000"/>
              </a:lnSpc>
            </a:pPr>
            <a:r>
              <a:rPr lang="en-US" dirty="0" smtClean="0">
                <a:solidFill>
                  <a:schemeClr val="tx1"/>
                </a:solidFill>
              </a:rPr>
              <a:t>Didn’t want to interfere with the war effort</a:t>
            </a:r>
          </a:p>
        </p:txBody>
      </p:sp>
      <p:sp>
        <p:nvSpPr>
          <p:cNvPr id="2" name="Title 1"/>
          <p:cNvSpPr>
            <a:spLocks noGrp="1"/>
          </p:cNvSpPr>
          <p:nvPr>
            <p:ph type="title" idx="4294967295"/>
          </p:nvPr>
        </p:nvSpPr>
        <p:spPr>
          <a:xfrm>
            <a:off x="0" y="0"/>
            <a:ext cx="9144000" cy="931863"/>
          </a:xfrm>
        </p:spPr>
        <p:txBody>
          <a:bodyPr/>
          <a:lstStyle/>
          <a:p>
            <a:pPr algn="ctr"/>
            <a:r>
              <a:rPr lang="en-US" b="1" u="sng" dirty="0" smtClean="0"/>
              <a:t>The World Reacts</a:t>
            </a:r>
            <a:endParaRPr lang="en-US" b="1" u="sng" dirty="0"/>
          </a:p>
        </p:txBody>
      </p:sp>
      <p:pic>
        <p:nvPicPr>
          <p:cNvPr id="4" name="Picture 3"/>
          <p:cNvPicPr>
            <a:picLocks noChangeAspect="1"/>
          </p:cNvPicPr>
          <p:nvPr/>
        </p:nvPicPr>
        <p:blipFill>
          <a:blip r:embed="rId2"/>
          <a:stretch>
            <a:fillRect/>
          </a:stretch>
        </p:blipFill>
        <p:spPr>
          <a:xfrm>
            <a:off x="5929684" y="1904942"/>
            <a:ext cx="3214316" cy="237687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2400" dirty="0" smtClean="0">
                <a:solidFill>
                  <a:schemeClr val="tx1"/>
                </a:solidFill>
              </a:rPr>
              <a:t>As Allied forces </a:t>
            </a:r>
            <a:r>
              <a:rPr lang="en-US" dirty="0" smtClean="0"/>
              <a:t>advanced – started finding the Nazi death camps</a:t>
            </a:r>
          </a:p>
          <a:p>
            <a:pPr>
              <a:lnSpc>
                <a:spcPct val="150000"/>
              </a:lnSpc>
            </a:pPr>
            <a:r>
              <a:rPr lang="en-US" dirty="0" smtClean="0"/>
              <a:t>Germans tried to cover up evidence by removing or killing the prisoners</a:t>
            </a:r>
          </a:p>
          <a:p>
            <a:pPr>
              <a:lnSpc>
                <a:spcPct val="150000"/>
              </a:lnSpc>
            </a:pPr>
            <a:r>
              <a:rPr lang="en-US" dirty="0" smtClean="0"/>
              <a:t>Allies liberated those who </a:t>
            </a:r>
            <a:r>
              <a:rPr lang="en-US" dirty="0" smtClean="0"/>
              <a:t>remained </a:t>
            </a:r>
            <a:r>
              <a:rPr lang="en-US" dirty="0" smtClean="0">
                <a:hlinkClick r:id="rId2"/>
              </a:rPr>
              <a:t>**</a:t>
            </a:r>
            <a:endParaRPr lang="en-US" dirty="0" smtClean="0"/>
          </a:p>
          <a:p>
            <a:pPr>
              <a:lnSpc>
                <a:spcPct val="150000"/>
              </a:lnSpc>
            </a:pPr>
            <a:endParaRPr lang="en-US" dirty="0" smtClean="0"/>
          </a:p>
          <a:p>
            <a:pPr>
              <a:lnSpc>
                <a:spcPct val="150000"/>
              </a:lnSpc>
            </a:pPr>
            <a:endParaRPr lang="en-US" dirty="0" smtClean="0"/>
          </a:p>
        </p:txBody>
      </p:sp>
      <p:sp>
        <p:nvSpPr>
          <p:cNvPr id="2" name="Title 1"/>
          <p:cNvSpPr>
            <a:spLocks noGrp="1"/>
          </p:cNvSpPr>
          <p:nvPr>
            <p:ph type="title" idx="4294967295"/>
          </p:nvPr>
        </p:nvSpPr>
        <p:spPr>
          <a:xfrm>
            <a:off x="0" y="0"/>
            <a:ext cx="9144000" cy="931863"/>
          </a:xfrm>
        </p:spPr>
        <p:txBody>
          <a:bodyPr/>
          <a:lstStyle/>
          <a:p>
            <a:pPr algn="ctr"/>
            <a:r>
              <a:rPr lang="en-US" b="1" u="sng" dirty="0" smtClean="0"/>
              <a:t>The World Reacts</a:t>
            </a:r>
            <a:endParaRPr lang="en-US" b="1" u="sng" dirty="0"/>
          </a:p>
        </p:txBody>
      </p:sp>
      <p:pic>
        <p:nvPicPr>
          <p:cNvPr id="4" name="Picture 3"/>
          <p:cNvPicPr>
            <a:picLocks noChangeAspect="1"/>
          </p:cNvPicPr>
          <p:nvPr/>
        </p:nvPicPr>
        <p:blipFill>
          <a:blip r:embed="rId3"/>
          <a:stretch>
            <a:fillRect/>
          </a:stretch>
        </p:blipFill>
        <p:spPr>
          <a:xfrm>
            <a:off x="2854037" y="3815905"/>
            <a:ext cx="4294908" cy="3042093"/>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549442"/>
            <a:ext cx="9144000" cy="1362075"/>
          </a:xfrm>
        </p:spPr>
        <p:txBody>
          <a:bodyPr>
            <a:normAutofit/>
          </a:bodyPr>
          <a:lstStyle/>
          <a:p>
            <a:pPr algn="ctr"/>
            <a:r>
              <a:rPr lang="en-US" sz="6000" dirty="0" smtClean="0">
                <a:solidFill>
                  <a:srgbClr val="FF0000"/>
                </a:solidFill>
              </a:rPr>
              <a:t>World War II:</a:t>
            </a:r>
            <a:br>
              <a:rPr lang="en-US" sz="6000" dirty="0" smtClean="0">
                <a:solidFill>
                  <a:srgbClr val="FF0000"/>
                </a:solidFill>
              </a:rPr>
            </a:br>
            <a:r>
              <a:rPr lang="en-US" sz="6000" dirty="0" smtClean="0">
                <a:solidFill>
                  <a:srgbClr val="FF0000"/>
                </a:solidFill>
              </a:rPr>
              <a:t>The End of the War</a:t>
            </a:r>
            <a:endParaRPr lang="en-US" sz="6000" dirty="0">
              <a:solidFill>
                <a:srgbClr val="FF0000"/>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41038"/>
            <a:ext cx="7313613" cy="868362"/>
          </a:xfrm>
        </p:spPr>
        <p:txBody>
          <a:bodyPr>
            <a:noAutofit/>
          </a:bodyPr>
          <a:lstStyle/>
          <a:p>
            <a:pPr algn="ctr"/>
            <a:r>
              <a:rPr lang="en-US" sz="5400" u="sng" dirty="0" smtClean="0"/>
              <a:t>Main Idea</a:t>
            </a:r>
            <a:endParaRPr lang="en-US" sz="5400" u="sng" dirty="0"/>
          </a:p>
        </p:txBody>
      </p:sp>
      <p:sp>
        <p:nvSpPr>
          <p:cNvPr id="3" name="Content Placeholder 2"/>
          <p:cNvSpPr>
            <a:spLocks noGrp="1"/>
          </p:cNvSpPr>
          <p:nvPr>
            <p:ph idx="1"/>
          </p:nvPr>
        </p:nvSpPr>
        <p:spPr>
          <a:xfrm>
            <a:off x="173189" y="1270086"/>
            <a:ext cx="8692471" cy="5587913"/>
          </a:xfrm>
        </p:spPr>
        <p:txBody>
          <a:bodyPr>
            <a:normAutofit/>
          </a:bodyPr>
          <a:lstStyle/>
          <a:p>
            <a:pPr>
              <a:lnSpc>
                <a:spcPct val="150000"/>
              </a:lnSpc>
            </a:pPr>
            <a:r>
              <a:rPr lang="en-US" sz="3600" dirty="0" smtClean="0"/>
              <a:t>In 1945 the Allies finally triumphed over the Axis Powers in Europe and the Pacific, but the war left many nations in ruins. </a:t>
            </a:r>
            <a:endParaRPr lang="en-US" sz="36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791665"/>
            <a:ext cx="9144000" cy="6066335"/>
          </a:xfrm>
        </p:spPr>
        <p:txBody>
          <a:bodyPr>
            <a:normAutofit/>
          </a:bodyPr>
          <a:lstStyle/>
          <a:p>
            <a:pPr>
              <a:lnSpc>
                <a:spcPct val="150000"/>
              </a:lnSpc>
            </a:pPr>
            <a:r>
              <a:rPr lang="en-US" sz="3200" dirty="0" smtClean="0"/>
              <a:t>Invasion of Europe would be difficult</a:t>
            </a:r>
          </a:p>
          <a:p>
            <a:pPr lvl="1">
              <a:lnSpc>
                <a:spcPct val="150000"/>
              </a:lnSpc>
            </a:pPr>
            <a:r>
              <a:rPr lang="en-US" sz="3200" dirty="0" smtClean="0">
                <a:solidFill>
                  <a:schemeClr val="tx1"/>
                </a:solidFill>
              </a:rPr>
              <a:t>Assault would have to </a:t>
            </a:r>
            <a:r>
              <a:rPr lang="en-US" sz="3200" dirty="0" smtClean="0"/>
              <a:t>be done by sea</a:t>
            </a:r>
          </a:p>
          <a:p>
            <a:pPr lvl="1">
              <a:lnSpc>
                <a:spcPct val="150000"/>
              </a:lnSpc>
            </a:pPr>
            <a:r>
              <a:rPr lang="en-US" sz="3200" dirty="0" smtClean="0">
                <a:solidFill>
                  <a:schemeClr val="tx1"/>
                </a:solidFill>
              </a:rPr>
              <a:t>Would have to be done against </a:t>
            </a:r>
            <a:r>
              <a:rPr lang="en-US" sz="3200" dirty="0" smtClean="0"/>
              <a:t>strong German positions</a:t>
            </a:r>
          </a:p>
          <a:p>
            <a:pPr lvl="1">
              <a:lnSpc>
                <a:spcPct val="150000"/>
              </a:lnSpc>
            </a:pPr>
            <a:r>
              <a:rPr lang="en-US" sz="3200" dirty="0" smtClean="0"/>
              <a:t>Needed a lot of soldiers and specialized equipment</a:t>
            </a:r>
          </a:p>
          <a:p>
            <a:pPr>
              <a:lnSpc>
                <a:spcPct val="150000"/>
              </a:lnSpc>
            </a:pPr>
            <a:r>
              <a:rPr lang="en-US" sz="3200" dirty="0" smtClean="0"/>
              <a:t>Complex plan to mislead Hitler </a:t>
            </a:r>
          </a:p>
          <a:p>
            <a:pPr>
              <a:lnSpc>
                <a:spcPct val="150000"/>
              </a:lnSpc>
              <a:buNone/>
            </a:pPr>
            <a:endParaRPr lang="en-US" sz="2800" dirty="0" smtClean="0">
              <a:solidFill>
                <a:schemeClr val="tx1"/>
              </a:solidFill>
            </a:endParaRPr>
          </a:p>
        </p:txBody>
      </p:sp>
      <p:sp>
        <p:nvSpPr>
          <p:cNvPr id="2" name="Title 1"/>
          <p:cNvSpPr>
            <a:spLocks noGrp="1"/>
          </p:cNvSpPr>
          <p:nvPr>
            <p:ph type="title" idx="4294967295"/>
          </p:nvPr>
        </p:nvSpPr>
        <p:spPr>
          <a:xfrm>
            <a:off x="0" y="0"/>
            <a:ext cx="9144000" cy="931863"/>
          </a:xfrm>
        </p:spPr>
        <p:txBody>
          <a:bodyPr/>
          <a:lstStyle/>
          <a:p>
            <a:pPr algn="ctr"/>
            <a:r>
              <a:rPr lang="en-US" b="1" u="sng" dirty="0" smtClean="0"/>
              <a:t>War Ends in Europe</a:t>
            </a:r>
            <a:endParaRPr lang="en-US" b="1" u="sng"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2800" b="1" dirty="0" smtClean="0">
                <a:solidFill>
                  <a:srgbClr val="FF0000"/>
                </a:solidFill>
              </a:rPr>
              <a:t>D-Day </a:t>
            </a:r>
          </a:p>
          <a:p>
            <a:pPr lvl="1">
              <a:lnSpc>
                <a:spcPct val="150000"/>
              </a:lnSpc>
            </a:pPr>
            <a:r>
              <a:rPr lang="en-US" sz="2600" dirty="0" smtClean="0"/>
              <a:t>Allied forces invade France on the beaches of Normandy</a:t>
            </a:r>
          </a:p>
          <a:p>
            <a:pPr lvl="1">
              <a:lnSpc>
                <a:spcPct val="150000"/>
              </a:lnSpc>
            </a:pPr>
            <a:r>
              <a:rPr lang="en-US" sz="2600" dirty="0" smtClean="0">
                <a:solidFill>
                  <a:schemeClr val="tx1"/>
                </a:solidFill>
              </a:rPr>
              <a:t>High casualties</a:t>
            </a:r>
          </a:p>
          <a:p>
            <a:pPr lvl="1">
              <a:lnSpc>
                <a:spcPct val="150000"/>
              </a:lnSpc>
            </a:pPr>
            <a:r>
              <a:rPr lang="en-US" sz="2600" dirty="0" smtClean="0"/>
              <a:t>Huge victory for the Allies</a:t>
            </a:r>
          </a:p>
          <a:p>
            <a:pPr>
              <a:lnSpc>
                <a:spcPct val="150000"/>
              </a:lnSpc>
            </a:pPr>
            <a:r>
              <a:rPr lang="en-US" sz="2800" dirty="0" smtClean="0">
                <a:solidFill>
                  <a:schemeClr val="tx1"/>
                </a:solidFill>
              </a:rPr>
              <a:t>Allowed for more Allied forces to pour in and break German </a:t>
            </a:r>
            <a:r>
              <a:rPr lang="en-US" sz="2800" dirty="0" smtClean="0"/>
              <a:t>defenses	</a:t>
            </a:r>
            <a:endParaRPr lang="en-US" sz="2800" dirty="0" smtClean="0">
              <a:solidFill>
                <a:schemeClr val="tx1"/>
              </a:solidFill>
            </a:endParaRPr>
          </a:p>
        </p:txBody>
      </p:sp>
      <p:sp>
        <p:nvSpPr>
          <p:cNvPr id="2" name="Title 1"/>
          <p:cNvSpPr>
            <a:spLocks noGrp="1"/>
          </p:cNvSpPr>
          <p:nvPr>
            <p:ph type="title" idx="4294967295"/>
          </p:nvPr>
        </p:nvSpPr>
        <p:spPr>
          <a:xfrm>
            <a:off x="0" y="0"/>
            <a:ext cx="9144000" cy="931863"/>
          </a:xfrm>
        </p:spPr>
        <p:txBody>
          <a:bodyPr/>
          <a:lstStyle/>
          <a:p>
            <a:pPr algn="ctr"/>
            <a:r>
              <a:rPr lang="en-US" b="1" u="sng" dirty="0" smtClean="0"/>
              <a:t>War Ends in Europe</a:t>
            </a:r>
            <a:endParaRPr lang="en-US" b="1" u="sng" dirty="0"/>
          </a:p>
        </p:txBody>
      </p:sp>
      <p:pic>
        <p:nvPicPr>
          <p:cNvPr id="4" name="Picture 3"/>
          <p:cNvPicPr>
            <a:picLocks noChangeAspect="1"/>
          </p:cNvPicPr>
          <p:nvPr/>
        </p:nvPicPr>
        <p:blipFill>
          <a:blip r:embed="rId2"/>
          <a:stretch>
            <a:fillRect/>
          </a:stretch>
        </p:blipFill>
        <p:spPr>
          <a:xfrm>
            <a:off x="4940027" y="4617159"/>
            <a:ext cx="3448855" cy="2240842"/>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2800" dirty="0" smtClean="0"/>
              <a:t>Battle of the Bulge</a:t>
            </a:r>
          </a:p>
          <a:p>
            <a:pPr lvl="1">
              <a:lnSpc>
                <a:spcPct val="150000"/>
              </a:lnSpc>
            </a:pPr>
            <a:r>
              <a:rPr lang="en-US" sz="2600" dirty="0" smtClean="0"/>
              <a:t>Hitler orders one last massive counterattack in Belgium</a:t>
            </a:r>
          </a:p>
          <a:p>
            <a:pPr lvl="1">
              <a:lnSpc>
                <a:spcPct val="150000"/>
              </a:lnSpc>
            </a:pPr>
            <a:r>
              <a:rPr lang="en-US" sz="2600" dirty="0" smtClean="0"/>
              <a:t>Make advances, producing a bulge in the Allied battle lines</a:t>
            </a:r>
          </a:p>
          <a:p>
            <a:pPr lvl="1">
              <a:lnSpc>
                <a:spcPct val="150000"/>
              </a:lnSpc>
            </a:pPr>
            <a:r>
              <a:rPr lang="en-US" sz="2600" dirty="0" smtClean="0"/>
              <a:t>Eventually pushed back and crushed</a:t>
            </a:r>
          </a:p>
          <a:p>
            <a:pPr>
              <a:lnSpc>
                <a:spcPct val="150000"/>
              </a:lnSpc>
            </a:pPr>
            <a:r>
              <a:rPr lang="en-US" sz="2800" dirty="0" smtClean="0"/>
              <a:t>Marked end of major German resistance</a:t>
            </a:r>
            <a:endParaRPr lang="en-US" sz="2800" dirty="0" smtClean="0">
              <a:solidFill>
                <a:schemeClr val="tx1"/>
              </a:solidFill>
            </a:endParaRPr>
          </a:p>
        </p:txBody>
      </p:sp>
      <p:sp>
        <p:nvSpPr>
          <p:cNvPr id="2" name="Title 1"/>
          <p:cNvSpPr>
            <a:spLocks noGrp="1"/>
          </p:cNvSpPr>
          <p:nvPr>
            <p:ph type="title" idx="4294967295"/>
          </p:nvPr>
        </p:nvSpPr>
        <p:spPr>
          <a:xfrm>
            <a:off x="0" y="0"/>
            <a:ext cx="9144000" cy="931863"/>
          </a:xfrm>
        </p:spPr>
        <p:txBody>
          <a:bodyPr/>
          <a:lstStyle/>
          <a:p>
            <a:pPr algn="ctr"/>
            <a:r>
              <a:rPr lang="en-US" b="1" u="sng" dirty="0" smtClean="0"/>
              <a:t>War Ends in Europe</a:t>
            </a:r>
            <a:endParaRPr lang="en-US" b="1" u="sng" dirty="0"/>
          </a:p>
        </p:txBody>
      </p:sp>
      <p:pic>
        <p:nvPicPr>
          <p:cNvPr id="4" name="Picture 3"/>
          <p:cNvPicPr>
            <a:picLocks noChangeAspect="1"/>
          </p:cNvPicPr>
          <p:nvPr/>
        </p:nvPicPr>
        <p:blipFill>
          <a:blip r:embed="rId2"/>
          <a:stretch>
            <a:fillRect/>
          </a:stretch>
        </p:blipFill>
        <p:spPr>
          <a:xfrm>
            <a:off x="6343352" y="3595476"/>
            <a:ext cx="2800648" cy="3262523"/>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2800" dirty="0" smtClean="0"/>
              <a:t>Similarities between Germany, Italy, and Japan</a:t>
            </a:r>
          </a:p>
          <a:p>
            <a:pPr lvl="1">
              <a:lnSpc>
                <a:spcPct val="150000"/>
              </a:lnSpc>
            </a:pPr>
            <a:r>
              <a:rPr lang="en-US" sz="2600" dirty="0" smtClean="0"/>
              <a:t>Totalitarian </a:t>
            </a:r>
          </a:p>
          <a:p>
            <a:pPr lvl="1">
              <a:lnSpc>
                <a:spcPct val="150000"/>
              </a:lnSpc>
            </a:pPr>
            <a:r>
              <a:rPr lang="en-US" sz="2600" dirty="0" smtClean="0"/>
              <a:t>Use military force to achieve goals</a:t>
            </a:r>
          </a:p>
          <a:p>
            <a:pPr lvl="1">
              <a:lnSpc>
                <a:spcPct val="150000"/>
              </a:lnSpc>
            </a:pPr>
            <a:r>
              <a:rPr lang="en-US" sz="2600" dirty="0" smtClean="0"/>
              <a:t>Disregard for the opinions of other nations</a:t>
            </a:r>
          </a:p>
          <a:p>
            <a:pPr>
              <a:lnSpc>
                <a:spcPct val="150000"/>
              </a:lnSpc>
            </a:pPr>
            <a:r>
              <a:rPr lang="en-US" sz="2800" dirty="0" smtClean="0"/>
              <a:t>Later became known as the </a:t>
            </a:r>
            <a:r>
              <a:rPr lang="en-US" sz="2800" b="1" dirty="0" smtClean="0">
                <a:solidFill>
                  <a:srgbClr val="FF0000"/>
                </a:solidFill>
              </a:rPr>
              <a:t>Axis Powers</a:t>
            </a:r>
          </a:p>
          <a:p>
            <a:pPr>
              <a:lnSpc>
                <a:spcPct val="150000"/>
              </a:lnSpc>
            </a:pPr>
            <a:r>
              <a:rPr lang="en-US" sz="2800" dirty="0" smtClean="0"/>
              <a:t>Linked by the Anti-Comintern Pact &amp; the Spanish Civil War</a:t>
            </a:r>
          </a:p>
          <a:p>
            <a:pPr>
              <a:lnSpc>
                <a:spcPct val="150000"/>
              </a:lnSpc>
            </a:pPr>
            <a:endParaRPr lang="en-US" sz="2800" dirty="0" smtClean="0"/>
          </a:p>
        </p:txBody>
      </p:sp>
      <p:sp>
        <p:nvSpPr>
          <p:cNvPr id="2" name="Title 1"/>
          <p:cNvSpPr>
            <a:spLocks noGrp="1"/>
          </p:cNvSpPr>
          <p:nvPr>
            <p:ph type="title" idx="4294967295"/>
          </p:nvPr>
        </p:nvSpPr>
        <p:spPr>
          <a:xfrm>
            <a:off x="0" y="0"/>
            <a:ext cx="9144000" cy="931863"/>
          </a:xfrm>
        </p:spPr>
        <p:txBody>
          <a:bodyPr/>
          <a:lstStyle/>
          <a:p>
            <a:pPr algn="ctr"/>
            <a:r>
              <a:rPr lang="en-US" b="1" u="sng" dirty="0" smtClean="0"/>
              <a:t>Alliances and Civil War</a:t>
            </a:r>
            <a:endParaRPr lang="en-US" b="1" u="sng" dirty="0"/>
          </a:p>
        </p:txBody>
      </p:sp>
      <p:pic>
        <p:nvPicPr>
          <p:cNvPr id="4" name="Picture 3"/>
          <p:cNvPicPr>
            <a:picLocks noChangeAspect="1"/>
          </p:cNvPicPr>
          <p:nvPr/>
        </p:nvPicPr>
        <p:blipFill>
          <a:blip r:embed="rId2"/>
          <a:stretch>
            <a:fillRect/>
          </a:stretch>
        </p:blipFill>
        <p:spPr>
          <a:xfrm>
            <a:off x="6465981" y="3125426"/>
            <a:ext cx="2678019" cy="1586123"/>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2800" dirty="0" smtClean="0"/>
              <a:t>Allies take the city of Berlin</a:t>
            </a:r>
          </a:p>
          <a:p>
            <a:pPr>
              <a:lnSpc>
                <a:spcPct val="150000"/>
              </a:lnSpc>
            </a:pPr>
            <a:r>
              <a:rPr lang="en-US" sz="2800" dirty="0" smtClean="0"/>
              <a:t>Hitler’s body found in bunker</a:t>
            </a:r>
          </a:p>
          <a:p>
            <a:pPr lvl="1">
              <a:lnSpc>
                <a:spcPct val="150000"/>
              </a:lnSpc>
            </a:pPr>
            <a:r>
              <a:rPr lang="en-US" sz="2600" dirty="0" smtClean="0"/>
              <a:t>Took his own life</a:t>
            </a:r>
          </a:p>
          <a:p>
            <a:pPr>
              <a:lnSpc>
                <a:spcPct val="150000"/>
              </a:lnSpc>
            </a:pPr>
            <a:r>
              <a:rPr lang="en-US" sz="2800" dirty="0" smtClean="0"/>
              <a:t>Germany surrenders on May 7 1945</a:t>
            </a:r>
          </a:p>
          <a:p>
            <a:pPr>
              <a:lnSpc>
                <a:spcPct val="150000"/>
              </a:lnSpc>
            </a:pPr>
            <a:r>
              <a:rPr lang="en-US" sz="2800" b="1" dirty="0" smtClean="0">
                <a:solidFill>
                  <a:srgbClr val="FF0000"/>
                </a:solidFill>
              </a:rPr>
              <a:t>V-E Day </a:t>
            </a:r>
            <a:r>
              <a:rPr lang="en-US" sz="2800" dirty="0" smtClean="0"/>
              <a:t>(Victory in Europe Day)</a:t>
            </a:r>
          </a:p>
          <a:p>
            <a:pPr>
              <a:lnSpc>
                <a:spcPct val="150000"/>
              </a:lnSpc>
            </a:pPr>
            <a:r>
              <a:rPr lang="en-US" sz="2800" dirty="0" smtClean="0"/>
              <a:t>After 6 years, war finally over</a:t>
            </a:r>
          </a:p>
        </p:txBody>
      </p:sp>
      <p:sp>
        <p:nvSpPr>
          <p:cNvPr id="2" name="Title 1"/>
          <p:cNvSpPr>
            <a:spLocks noGrp="1"/>
          </p:cNvSpPr>
          <p:nvPr>
            <p:ph type="title" idx="4294967295"/>
          </p:nvPr>
        </p:nvSpPr>
        <p:spPr>
          <a:xfrm>
            <a:off x="0" y="0"/>
            <a:ext cx="9144000" cy="931863"/>
          </a:xfrm>
        </p:spPr>
        <p:txBody>
          <a:bodyPr/>
          <a:lstStyle/>
          <a:p>
            <a:pPr algn="ctr"/>
            <a:r>
              <a:rPr lang="en-US" b="1" u="sng" dirty="0" smtClean="0"/>
              <a:t>War Ends in Europe</a:t>
            </a:r>
            <a:endParaRPr lang="en-US" b="1" u="sng" dirty="0"/>
          </a:p>
        </p:txBody>
      </p:sp>
      <p:pic>
        <p:nvPicPr>
          <p:cNvPr id="4" name="Picture 3"/>
          <p:cNvPicPr>
            <a:picLocks noChangeAspect="1"/>
          </p:cNvPicPr>
          <p:nvPr/>
        </p:nvPicPr>
        <p:blipFill>
          <a:blip r:embed="rId2"/>
          <a:stretch>
            <a:fillRect/>
          </a:stretch>
        </p:blipFill>
        <p:spPr>
          <a:xfrm>
            <a:off x="5765800" y="4445000"/>
            <a:ext cx="3378200" cy="2413000"/>
          </a:xfrm>
          <a:prstGeom prst="rect">
            <a:avLst/>
          </a:prstGeom>
        </p:spPr>
      </p:pic>
      <p:pic>
        <p:nvPicPr>
          <p:cNvPr id="5" name="Picture 4"/>
          <p:cNvPicPr>
            <a:picLocks noChangeAspect="1"/>
          </p:cNvPicPr>
          <p:nvPr/>
        </p:nvPicPr>
        <p:blipFill>
          <a:blip r:embed="rId3"/>
          <a:stretch>
            <a:fillRect/>
          </a:stretch>
        </p:blipFill>
        <p:spPr>
          <a:xfrm>
            <a:off x="6591300" y="1035239"/>
            <a:ext cx="2552700" cy="318770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2800" dirty="0" smtClean="0"/>
              <a:t>Continued island-hopping strategy</a:t>
            </a:r>
          </a:p>
          <a:p>
            <a:pPr>
              <a:lnSpc>
                <a:spcPct val="150000"/>
              </a:lnSpc>
            </a:pPr>
            <a:r>
              <a:rPr lang="en-US" sz="2800" dirty="0" smtClean="0">
                <a:solidFill>
                  <a:schemeClr val="tx1"/>
                </a:solidFill>
              </a:rPr>
              <a:t>Regular bombings on Japanese cities</a:t>
            </a:r>
          </a:p>
          <a:p>
            <a:pPr lvl="1">
              <a:lnSpc>
                <a:spcPct val="150000"/>
              </a:lnSpc>
            </a:pPr>
            <a:r>
              <a:rPr lang="en-US" sz="2600" dirty="0" smtClean="0"/>
              <a:t>Needed bases closer to Japan</a:t>
            </a:r>
          </a:p>
          <a:p>
            <a:pPr>
              <a:lnSpc>
                <a:spcPct val="150000"/>
              </a:lnSpc>
            </a:pPr>
            <a:r>
              <a:rPr lang="en-US" sz="2800" dirty="0" smtClean="0">
                <a:solidFill>
                  <a:srgbClr val="FF0000"/>
                </a:solidFill>
              </a:rPr>
              <a:t>Battle of Iwo Jima</a:t>
            </a:r>
          </a:p>
          <a:p>
            <a:pPr>
              <a:lnSpc>
                <a:spcPct val="150000"/>
              </a:lnSpc>
            </a:pPr>
            <a:r>
              <a:rPr lang="en-US" sz="2800" dirty="0" smtClean="0">
                <a:solidFill>
                  <a:srgbClr val="FF0000"/>
                </a:solidFill>
              </a:rPr>
              <a:t>Battle of Okinawa</a:t>
            </a:r>
          </a:p>
          <a:p>
            <a:pPr>
              <a:lnSpc>
                <a:spcPct val="150000"/>
              </a:lnSpc>
            </a:pPr>
            <a:endParaRPr lang="en-US" sz="2800" dirty="0" smtClean="0">
              <a:solidFill>
                <a:schemeClr val="tx1"/>
              </a:solidFill>
            </a:endParaRPr>
          </a:p>
        </p:txBody>
      </p:sp>
      <p:sp>
        <p:nvSpPr>
          <p:cNvPr id="2" name="Title 1"/>
          <p:cNvSpPr>
            <a:spLocks noGrp="1"/>
          </p:cNvSpPr>
          <p:nvPr>
            <p:ph type="title" idx="4294967295"/>
          </p:nvPr>
        </p:nvSpPr>
        <p:spPr>
          <a:xfrm>
            <a:off x="0" y="0"/>
            <a:ext cx="9144000" cy="931863"/>
          </a:xfrm>
        </p:spPr>
        <p:txBody>
          <a:bodyPr/>
          <a:lstStyle/>
          <a:p>
            <a:pPr algn="ctr"/>
            <a:r>
              <a:rPr lang="en-US" b="1" u="sng" dirty="0" smtClean="0"/>
              <a:t>War Ends in The Pacific</a:t>
            </a:r>
            <a:endParaRPr lang="en-US" b="1" u="sng" dirty="0"/>
          </a:p>
        </p:txBody>
      </p:sp>
      <p:pic>
        <p:nvPicPr>
          <p:cNvPr id="4" name="Picture 3"/>
          <p:cNvPicPr>
            <a:picLocks noChangeAspect="1"/>
          </p:cNvPicPr>
          <p:nvPr/>
        </p:nvPicPr>
        <p:blipFill>
          <a:blip r:embed="rId2"/>
          <a:stretch>
            <a:fillRect/>
          </a:stretch>
        </p:blipFill>
        <p:spPr>
          <a:xfrm>
            <a:off x="6135400" y="4601551"/>
            <a:ext cx="3008600" cy="2256450"/>
          </a:xfrm>
          <a:prstGeom prst="rect">
            <a:avLst/>
          </a:prstGeom>
        </p:spPr>
      </p:pic>
      <p:pic>
        <p:nvPicPr>
          <p:cNvPr id="5" name="Picture 4"/>
          <p:cNvPicPr>
            <a:picLocks noChangeAspect="1"/>
          </p:cNvPicPr>
          <p:nvPr/>
        </p:nvPicPr>
        <p:blipFill>
          <a:blip r:embed="rId3"/>
          <a:stretch>
            <a:fillRect/>
          </a:stretch>
        </p:blipFill>
        <p:spPr>
          <a:xfrm>
            <a:off x="6135401" y="2462300"/>
            <a:ext cx="3008600" cy="2139251"/>
          </a:xfrm>
          <a:prstGeom prst="rect">
            <a:avLst/>
          </a:prstGeom>
        </p:spPr>
      </p:pic>
      <p:pic>
        <p:nvPicPr>
          <p:cNvPr id="6" name="Picture 5"/>
          <p:cNvPicPr>
            <a:picLocks noChangeAspect="1"/>
          </p:cNvPicPr>
          <p:nvPr/>
        </p:nvPicPr>
        <p:blipFill>
          <a:blip r:embed="rId4"/>
          <a:stretch>
            <a:fillRect/>
          </a:stretch>
        </p:blipFill>
        <p:spPr>
          <a:xfrm>
            <a:off x="3521494" y="4601551"/>
            <a:ext cx="2613906" cy="225645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2800" dirty="0" smtClean="0"/>
              <a:t>Allies conclude that invading mainland Japan would be costly</a:t>
            </a:r>
          </a:p>
          <a:p>
            <a:pPr lvl="1">
              <a:lnSpc>
                <a:spcPct val="150000"/>
              </a:lnSpc>
            </a:pPr>
            <a:r>
              <a:rPr lang="en-US" sz="2600" dirty="0" smtClean="0">
                <a:solidFill>
                  <a:schemeClr val="tx1"/>
                </a:solidFill>
              </a:rPr>
              <a:t>Calculated that would cost up to 1 million soldiers</a:t>
            </a:r>
          </a:p>
          <a:p>
            <a:pPr>
              <a:lnSpc>
                <a:spcPct val="150000"/>
              </a:lnSpc>
            </a:pPr>
            <a:r>
              <a:rPr lang="en-US" sz="2800" dirty="0" smtClean="0">
                <a:solidFill>
                  <a:srgbClr val="FF0000"/>
                </a:solidFill>
              </a:rPr>
              <a:t>Harry S Truman</a:t>
            </a:r>
          </a:p>
          <a:p>
            <a:pPr lvl="1">
              <a:lnSpc>
                <a:spcPct val="150000"/>
              </a:lnSpc>
            </a:pPr>
            <a:r>
              <a:rPr lang="en-US" sz="2600" dirty="0" smtClean="0"/>
              <a:t>President after FDR died</a:t>
            </a:r>
          </a:p>
          <a:p>
            <a:pPr lvl="2">
              <a:lnSpc>
                <a:spcPct val="150000"/>
              </a:lnSpc>
            </a:pPr>
            <a:r>
              <a:rPr lang="en-US" sz="2400" dirty="0" smtClean="0">
                <a:solidFill>
                  <a:schemeClr val="tx1"/>
                </a:solidFill>
              </a:rPr>
              <a:t>Makes decision to drop the atomic bomb</a:t>
            </a:r>
          </a:p>
          <a:p>
            <a:pPr lvl="3">
              <a:lnSpc>
                <a:spcPct val="150000"/>
              </a:lnSpc>
            </a:pPr>
            <a:r>
              <a:rPr lang="en-US" sz="2200" dirty="0" smtClean="0"/>
              <a:t>Hoped it would cause Japan to surrender</a:t>
            </a:r>
          </a:p>
        </p:txBody>
      </p:sp>
      <p:sp>
        <p:nvSpPr>
          <p:cNvPr id="2" name="Title 1"/>
          <p:cNvSpPr>
            <a:spLocks noGrp="1"/>
          </p:cNvSpPr>
          <p:nvPr>
            <p:ph type="title" idx="4294967295"/>
          </p:nvPr>
        </p:nvSpPr>
        <p:spPr>
          <a:xfrm>
            <a:off x="0" y="0"/>
            <a:ext cx="9144000" cy="931863"/>
          </a:xfrm>
        </p:spPr>
        <p:txBody>
          <a:bodyPr/>
          <a:lstStyle/>
          <a:p>
            <a:pPr algn="ctr"/>
            <a:r>
              <a:rPr lang="en-US" b="1" u="sng" dirty="0" smtClean="0"/>
              <a:t>War Ends in The Pacific</a:t>
            </a:r>
            <a:endParaRPr lang="en-US" b="1" u="sng" dirty="0"/>
          </a:p>
        </p:txBody>
      </p:sp>
      <p:pic>
        <p:nvPicPr>
          <p:cNvPr id="4" name="Picture 3"/>
          <p:cNvPicPr>
            <a:picLocks noChangeAspect="1"/>
          </p:cNvPicPr>
          <p:nvPr/>
        </p:nvPicPr>
        <p:blipFill>
          <a:blip r:embed="rId2"/>
          <a:stretch>
            <a:fillRect/>
          </a:stretch>
        </p:blipFill>
        <p:spPr>
          <a:xfrm>
            <a:off x="6781800" y="3429000"/>
            <a:ext cx="2362200" cy="236220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2800" dirty="0" smtClean="0"/>
              <a:t>Hiroshima &amp; Nagasaki</a:t>
            </a:r>
          </a:p>
          <a:p>
            <a:pPr lvl="1">
              <a:lnSpc>
                <a:spcPct val="150000"/>
              </a:lnSpc>
            </a:pPr>
            <a:r>
              <a:rPr lang="en-US" sz="2600" dirty="0" smtClean="0">
                <a:solidFill>
                  <a:schemeClr val="tx1"/>
                </a:solidFill>
              </a:rPr>
              <a:t>Thousands die bombings and radiation poisoning</a:t>
            </a:r>
          </a:p>
        </p:txBody>
      </p:sp>
      <p:sp>
        <p:nvSpPr>
          <p:cNvPr id="2" name="Title 1"/>
          <p:cNvSpPr>
            <a:spLocks noGrp="1"/>
          </p:cNvSpPr>
          <p:nvPr>
            <p:ph type="title" idx="4294967295"/>
          </p:nvPr>
        </p:nvSpPr>
        <p:spPr>
          <a:xfrm>
            <a:off x="0" y="0"/>
            <a:ext cx="9144000" cy="931863"/>
          </a:xfrm>
        </p:spPr>
        <p:txBody>
          <a:bodyPr/>
          <a:lstStyle/>
          <a:p>
            <a:pPr algn="ctr"/>
            <a:r>
              <a:rPr lang="en-US" b="1" u="sng" dirty="0" smtClean="0"/>
              <a:t>War Ends in The Pacific</a:t>
            </a:r>
            <a:endParaRPr lang="en-US" b="1" u="sng" dirty="0"/>
          </a:p>
        </p:txBody>
      </p:sp>
      <p:pic>
        <p:nvPicPr>
          <p:cNvPr id="4" name="Picture 3"/>
          <p:cNvPicPr>
            <a:picLocks noChangeAspect="1"/>
          </p:cNvPicPr>
          <p:nvPr/>
        </p:nvPicPr>
        <p:blipFill>
          <a:blip r:embed="rId2"/>
          <a:stretch>
            <a:fillRect/>
          </a:stretch>
        </p:blipFill>
        <p:spPr>
          <a:xfrm>
            <a:off x="5170948" y="4783996"/>
            <a:ext cx="3973052" cy="2074004"/>
          </a:xfrm>
          <a:prstGeom prst="rect">
            <a:avLst/>
          </a:prstGeom>
        </p:spPr>
      </p:pic>
      <p:pic>
        <p:nvPicPr>
          <p:cNvPr id="5" name="Picture 4"/>
          <p:cNvPicPr>
            <a:picLocks noChangeAspect="1"/>
          </p:cNvPicPr>
          <p:nvPr/>
        </p:nvPicPr>
        <p:blipFill>
          <a:blip r:embed="rId3"/>
          <a:stretch>
            <a:fillRect/>
          </a:stretch>
        </p:blipFill>
        <p:spPr>
          <a:xfrm>
            <a:off x="0" y="2614143"/>
            <a:ext cx="5170948" cy="4243858"/>
          </a:xfrm>
          <a:prstGeom prst="rect">
            <a:avLst/>
          </a:prstGeom>
        </p:spPr>
      </p:pic>
      <p:pic>
        <p:nvPicPr>
          <p:cNvPr id="6" name="Picture 5"/>
          <p:cNvPicPr>
            <a:picLocks noChangeAspect="1"/>
          </p:cNvPicPr>
          <p:nvPr/>
        </p:nvPicPr>
        <p:blipFill>
          <a:blip r:embed="rId4"/>
          <a:stretch>
            <a:fillRect/>
          </a:stretch>
        </p:blipFill>
        <p:spPr>
          <a:xfrm>
            <a:off x="5170948" y="2614142"/>
            <a:ext cx="3973052" cy="2169853"/>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2800" b="1" dirty="0" smtClean="0">
                <a:solidFill>
                  <a:srgbClr val="FF0000"/>
                </a:solidFill>
              </a:rPr>
              <a:t>V-J Day</a:t>
            </a:r>
          </a:p>
          <a:p>
            <a:pPr lvl="1">
              <a:lnSpc>
                <a:spcPct val="150000"/>
              </a:lnSpc>
            </a:pPr>
            <a:r>
              <a:rPr lang="en-US" sz="2600" dirty="0" smtClean="0">
                <a:solidFill>
                  <a:schemeClr val="tx1"/>
                </a:solidFill>
              </a:rPr>
              <a:t>August 15, 1945</a:t>
            </a:r>
          </a:p>
          <a:p>
            <a:pPr lvl="1">
              <a:lnSpc>
                <a:spcPct val="150000"/>
              </a:lnSpc>
            </a:pPr>
            <a:r>
              <a:rPr lang="en-US" sz="2600" dirty="0" smtClean="0"/>
              <a:t>Japan surrenders</a:t>
            </a:r>
          </a:p>
          <a:p>
            <a:pPr lvl="1">
              <a:lnSpc>
                <a:spcPct val="150000"/>
              </a:lnSpc>
            </a:pPr>
            <a:r>
              <a:rPr lang="en-US" sz="2600" dirty="0" smtClean="0">
                <a:solidFill>
                  <a:schemeClr val="tx1"/>
                </a:solidFill>
              </a:rPr>
              <a:t>WWII over</a:t>
            </a:r>
          </a:p>
        </p:txBody>
      </p:sp>
      <p:sp>
        <p:nvSpPr>
          <p:cNvPr id="2" name="Title 1"/>
          <p:cNvSpPr>
            <a:spLocks noGrp="1"/>
          </p:cNvSpPr>
          <p:nvPr>
            <p:ph type="title" idx="4294967295"/>
          </p:nvPr>
        </p:nvSpPr>
        <p:spPr>
          <a:xfrm>
            <a:off x="0" y="0"/>
            <a:ext cx="9144000" cy="931863"/>
          </a:xfrm>
        </p:spPr>
        <p:txBody>
          <a:bodyPr/>
          <a:lstStyle/>
          <a:p>
            <a:pPr algn="ctr"/>
            <a:r>
              <a:rPr lang="en-US" b="1" u="sng" dirty="0" smtClean="0"/>
              <a:t>War Ends in The Pacific</a:t>
            </a:r>
            <a:endParaRPr lang="en-US" b="1" u="sng" dirty="0"/>
          </a:p>
        </p:txBody>
      </p:sp>
      <p:pic>
        <p:nvPicPr>
          <p:cNvPr id="4" name="Picture 3"/>
          <p:cNvPicPr>
            <a:picLocks noChangeAspect="1"/>
          </p:cNvPicPr>
          <p:nvPr/>
        </p:nvPicPr>
        <p:blipFill>
          <a:blip r:embed="rId2"/>
          <a:stretch>
            <a:fillRect/>
          </a:stretch>
        </p:blipFill>
        <p:spPr>
          <a:xfrm>
            <a:off x="6408016" y="1065721"/>
            <a:ext cx="2191674" cy="3275600"/>
          </a:xfrm>
          <a:prstGeom prst="rect">
            <a:avLst/>
          </a:prstGeom>
        </p:spPr>
      </p:pic>
      <p:pic>
        <p:nvPicPr>
          <p:cNvPr id="5" name="Picture 4"/>
          <p:cNvPicPr>
            <a:picLocks noChangeAspect="1"/>
          </p:cNvPicPr>
          <p:nvPr/>
        </p:nvPicPr>
        <p:blipFill>
          <a:blip r:embed="rId3"/>
          <a:stretch>
            <a:fillRect/>
          </a:stretch>
        </p:blipFill>
        <p:spPr>
          <a:xfrm>
            <a:off x="5954425" y="4473265"/>
            <a:ext cx="3189576" cy="2384735"/>
          </a:xfrm>
          <a:prstGeom prst="rect">
            <a:avLst/>
          </a:prstGeom>
        </p:spPr>
      </p:pic>
      <p:pic>
        <p:nvPicPr>
          <p:cNvPr id="6" name="Picture 5"/>
          <p:cNvPicPr>
            <a:picLocks noChangeAspect="1"/>
          </p:cNvPicPr>
          <p:nvPr/>
        </p:nvPicPr>
        <p:blipFill>
          <a:blip r:embed="rId4"/>
          <a:stretch>
            <a:fillRect/>
          </a:stretch>
        </p:blipFill>
        <p:spPr>
          <a:xfrm>
            <a:off x="3075712" y="3848100"/>
            <a:ext cx="2692400" cy="3009900"/>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2800" dirty="0" smtClean="0"/>
              <a:t>Tens of millions died in war</a:t>
            </a:r>
          </a:p>
          <a:p>
            <a:pPr lvl="1">
              <a:lnSpc>
                <a:spcPct val="150000"/>
              </a:lnSpc>
            </a:pPr>
            <a:r>
              <a:rPr lang="en-US" sz="2600" dirty="0" smtClean="0">
                <a:solidFill>
                  <a:schemeClr val="tx1"/>
                </a:solidFill>
              </a:rPr>
              <a:t>Eastern Europe suffered heaviest losses</a:t>
            </a:r>
          </a:p>
          <a:p>
            <a:pPr>
              <a:lnSpc>
                <a:spcPct val="150000"/>
              </a:lnSpc>
            </a:pPr>
            <a:r>
              <a:rPr lang="en-US" sz="2800" dirty="0" smtClean="0"/>
              <a:t>Entire cities, villages, and farms destroyed</a:t>
            </a:r>
          </a:p>
          <a:p>
            <a:pPr>
              <a:lnSpc>
                <a:spcPct val="150000"/>
              </a:lnSpc>
            </a:pPr>
            <a:r>
              <a:rPr lang="en-US" sz="2800" dirty="0" smtClean="0"/>
              <a:t>Uprooted millions of people in Europe and Asia</a:t>
            </a:r>
          </a:p>
          <a:p>
            <a:pPr>
              <a:lnSpc>
                <a:spcPct val="150000"/>
              </a:lnSpc>
            </a:pPr>
            <a:endParaRPr lang="en-US" sz="2800" dirty="0" smtClean="0">
              <a:solidFill>
                <a:schemeClr val="tx1"/>
              </a:solidFill>
            </a:endParaRPr>
          </a:p>
        </p:txBody>
      </p:sp>
      <p:sp>
        <p:nvSpPr>
          <p:cNvPr id="2" name="Title 1"/>
          <p:cNvSpPr>
            <a:spLocks noGrp="1"/>
          </p:cNvSpPr>
          <p:nvPr>
            <p:ph type="title" idx="4294967295"/>
          </p:nvPr>
        </p:nvSpPr>
        <p:spPr>
          <a:xfrm>
            <a:off x="0" y="0"/>
            <a:ext cx="9144000" cy="931863"/>
          </a:xfrm>
        </p:spPr>
        <p:txBody>
          <a:bodyPr/>
          <a:lstStyle/>
          <a:p>
            <a:pPr algn="ctr"/>
            <a:r>
              <a:rPr lang="en-US" b="1" u="sng" dirty="0" smtClean="0"/>
              <a:t>The Postwar World</a:t>
            </a:r>
            <a:endParaRPr lang="en-US" b="1" u="sng" dirty="0"/>
          </a:p>
        </p:txBody>
      </p:sp>
      <p:pic>
        <p:nvPicPr>
          <p:cNvPr id="4" name="Picture 3"/>
          <p:cNvPicPr>
            <a:picLocks noChangeAspect="1"/>
          </p:cNvPicPr>
          <p:nvPr/>
        </p:nvPicPr>
        <p:blipFill>
          <a:blip r:embed="rId2"/>
          <a:stretch>
            <a:fillRect/>
          </a:stretch>
        </p:blipFill>
        <p:spPr>
          <a:xfrm>
            <a:off x="2335511" y="4157187"/>
            <a:ext cx="4501355" cy="2700813"/>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750433"/>
            <a:ext cx="9144000" cy="6107567"/>
          </a:xfrm>
        </p:spPr>
        <p:txBody>
          <a:bodyPr>
            <a:normAutofit/>
          </a:bodyPr>
          <a:lstStyle/>
          <a:p>
            <a:pPr>
              <a:lnSpc>
                <a:spcPct val="150000"/>
              </a:lnSpc>
            </a:pPr>
            <a:r>
              <a:rPr lang="en-US" sz="2800" b="1" dirty="0" smtClean="0">
                <a:solidFill>
                  <a:srgbClr val="FF0000"/>
                </a:solidFill>
              </a:rPr>
              <a:t>Yalta Conference</a:t>
            </a:r>
          </a:p>
          <a:p>
            <a:pPr lvl="1">
              <a:lnSpc>
                <a:spcPct val="150000"/>
              </a:lnSpc>
            </a:pPr>
            <a:r>
              <a:rPr lang="en-US" sz="2600" dirty="0" smtClean="0">
                <a:solidFill>
                  <a:schemeClr val="tx1"/>
                </a:solidFill>
              </a:rPr>
              <a:t>FDR, Churchill, and Stalin agree </a:t>
            </a:r>
            <a:r>
              <a:rPr lang="en-US" sz="2600" dirty="0" smtClean="0"/>
              <a:t>on plans for governing the soon-to-be-conquered Germany</a:t>
            </a:r>
          </a:p>
          <a:p>
            <a:pPr lvl="1">
              <a:lnSpc>
                <a:spcPct val="150000"/>
              </a:lnSpc>
            </a:pPr>
            <a:r>
              <a:rPr lang="en-US" sz="2600" dirty="0" smtClean="0"/>
              <a:t>Agree to form the United Nations</a:t>
            </a:r>
          </a:p>
          <a:p>
            <a:pPr>
              <a:lnSpc>
                <a:spcPct val="150000"/>
              </a:lnSpc>
            </a:pPr>
            <a:endParaRPr lang="en-US" sz="2800" dirty="0" smtClean="0"/>
          </a:p>
          <a:p>
            <a:pPr>
              <a:lnSpc>
                <a:spcPct val="150000"/>
              </a:lnSpc>
            </a:pPr>
            <a:endParaRPr lang="en-US" sz="2800" dirty="0" smtClean="0">
              <a:solidFill>
                <a:schemeClr val="tx1"/>
              </a:solidFill>
            </a:endParaRPr>
          </a:p>
        </p:txBody>
      </p:sp>
      <p:sp>
        <p:nvSpPr>
          <p:cNvPr id="2" name="Title 1"/>
          <p:cNvSpPr>
            <a:spLocks noGrp="1"/>
          </p:cNvSpPr>
          <p:nvPr>
            <p:ph type="title" idx="4294967295"/>
          </p:nvPr>
        </p:nvSpPr>
        <p:spPr>
          <a:xfrm>
            <a:off x="0" y="1"/>
            <a:ext cx="9144000" cy="750432"/>
          </a:xfrm>
        </p:spPr>
        <p:txBody>
          <a:bodyPr/>
          <a:lstStyle/>
          <a:p>
            <a:pPr algn="ctr"/>
            <a:r>
              <a:rPr lang="en-US" b="1" u="sng" dirty="0" smtClean="0"/>
              <a:t>The Postwar World</a:t>
            </a:r>
            <a:endParaRPr lang="en-US" b="1" u="sng" dirty="0"/>
          </a:p>
        </p:txBody>
      </p:sp>
      <p:pic>
        <p:nvPicPr>
          <p:cNvPr id="4" name="Picture 3"/>
          <p:cNvPicPr>
            <a:picLocks noChangeAspect="1"/>
          </p:cNvPicPr>
          <p:nvPr/>
        </p:nvPicPr>
        <p:blipFill>
          <a:blip r:embed="rId2"/>
          <a:stretch>
            <a:fillRect/>
          </a:stretch>
        </p:blipFill>
        <p:spPr>
          <a:xfrm>
            <a:off x="2240345" y="3699164"/>
            <a:ext cx="4532840" cy="3158836"/>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2800" dirty="0" smtClean="0"/>
              <a:t>Economic hardship and political unrest following WWI</a:t>
            </a:r>
          </a:p>
          <a:p>
            <a:pPr>
              <a:lnSpc>
                <a:spcPct val="150000"/>
              </a:lnSpc>
            </a:pPr>
            <a:r>
              <a:rPr lang="en-US" sz="2800" dirty="0" smtClean="0">
                <a:solidFill>
                  <a:schemeClr val="tx1"/>
                </a:solidFill>
              </a:rPr>
              <a:t>Aggressive leaders in Germany, Italy, and Japan wanted to expand their nations</a:t>
            </a:r>
          </a:p>
          <a:p>
            <a:pPr>
              <a:lnSpc>
                <a:spcPct val="150000"/>
              </a:lnSpc>
            </a:pPr>
            <a:r>
              <a:rPr lang="en-US" sz="2800" dirty="0" smtClean="0"/>
              <a:t>Germany invaded Poland, and Japan attacked the United States</a:t>
            </a:r>
            <a:endParaRPr lang="en-US" sz="2800" dirty="0" smtClean="0">
              <a:solidFill>
                <a:schemeClr val="tx1"/>
              </a:solidFill>
            </a:endParaRPr>
          </a:p>
        </p:txBody>
      </p:sp>
      <p:sp>
        <p:nvSpPr>
          <p:cNvPr id="2" name="Title 1"/>
          <p:cNvSpPr>
            <a:spLocks noGrp="1"/>
          </p:cNvSpPr>
          <p:nvPr>
            <p:ph type="title" idx="4294967295"/>
          </p:nvPr>
        </p:nvSpPr>
        <p:spPr>
          <a:xfrm>
            <a:off x="0" y="0"/>
            <a:ext cx="9144000" cy="931863"/>
          </a:xfrm>
        </p:spPr>
        <p:txBody>
          <a:bodyPr/>
          <a:lstStyle/>
          <a:p>
            <a:pPr algn="ctr"/>
            <a:r>
              <a:rPr lang="en-US" b="1" u="sng" dirty="0" smtClean="0">
                <a:solidFill>
                  <a:srgbClr val="FF0000"/>
                </a:solidFill>
              </a:rPr>
              <a:t>Causes of WWII</a:t>
            </a:r>
            <a:endParaRPr lang="en-US" b="1" u="sng" dirty="0">
              <a:solidFill>
                <a:srgbClr val="FF0000"/>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lnSpcReduction="10000"/>
          </a:bodyPr>
          <a:lstStyle/>
          <a:p>
            <a:pPr>
              <a:lnSpc>
                <a:spcPct val="150000"/>
              </a:lnSpc>
            </a:pPr>
            <a:r>
              <a:rPr lang="en-US" sz="2800" dirty="0" smtClean="0"/>
              <a:t>Millions of people were killed, and large areas of Europe and Asia were damaged or destroyed</a:t>
            </a:r>
          </a:p>
          <a:p>
            <a:pPr>
              <a:lnSpc>
                <a:spcPct val="150000"/>
              </a:lnSpc>
            </a:pPr>
            <a:r>
              <a:rPr lang="en-US" sz="2800" dirty="0" smtClean="0">
                <a:solidFill>
                  <a:schemeClr val="tx1"/>
                </a:solidFill>
              </a:rPr>
              <a:t>The Allies occupied Japan and parts of Europe</a:t>
            </a:r>
          </a:p>
          <a:p>
            <a:pPr>
              <a:lnSpc>
                <a:spcPct val="150000"/>
              </a:lnSpc>
            </a:pPr>
            <a:r>
              <a:rPr lang="en-US" sz="2800" dirty="0" smtClean="0"/>
              <a:t>The United Nations was created to help prevent future wars</a:t>
            </a:r>
          </a:p>
          <a:p>
            <a:pPr>
              <a:lnSpc>
                <a:spcPct val="150000"/>
              </a:lnSpc>
            </a:pPr>
            <a:r>
              <a:rPr lang="en-US" sz="2800" dirty="0" smtClean="0">
                <a:solidFill>
                  <a:schemeClr val="tx1"/>
                </a:solidFill>
              </a:rPr>
              <a:t>Conflict began between the Soviet Union and the other Allies over the fate of Eastern Europe</a:t>
            </a:r>
          </a:p>
          <a:p>
            <a:pPr>
              <a:lnSpc>
                <a:spcPct val="150000"/>
              </a:lnSpc>
            </a:pPr>
            <a:r>
              <a:rPr lang="en-US" sz="2800" dirty="0" smtClean="0"/>
              <a:t>The United States and the Soviet Union emerged as the world’s two major powers</a:t>
            </a:r>
            <a:endParaRPr lang="en-US" sz="2800" dirty="0" smtClean="0">
              <a:solidFill>
                <a:schemeClr val="tx1"/>
              </a:solidFill>
            </a:endParaRPr>
          </a:p>
        </p:txBody>
      </p:sp>
      <p:sp>
        <p:nvSpPr>
          <p:cNvPr id="2" name="Title 1"/>
          <p:cNvSpPr>
            <a:spLocks noGrp="1"/>
          </p:cNvSpPr>
          <p:nvPr>
            <p:ph type="title" idx="4294967295"/>
          </p:nvPr>
        </p:nvSpPr>
        <p:spPr>
          <a:xfrm>
            <a:off x="0" y="0"/>
            <a:ext cx="9144000" cy="931863"/>
          </a:xfrm>
        </p:spPr>
        <p:txBody>
          <a:bodyPr/>
          <a:lstStyle/>
          <a:p>
            <a:pPr algn="ctr"/>
            <a:r>
              <a:rPr lang="en-US" b="1" u="sng" dirty="0" smtClean="0">
                <a:solidFill>
                  <a:srgbClr val="FF0000"/>
                </a:solidFill>
              </a:rPr>
              <a:t>Effects of WWII</a:t>
            </a:r>
            <a:endParaRPr lang="en-US" b="1" u="sng" dirty="0">
              <a:solidFill>
                <a:srgbClr val="FF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Autofit/>
          </a:bodyPr>
          <a:lstStyle/>
          <a:p>
            <a:pPr>
              <a:lnSpc>
                <a:spcPct val="150000"/>
              </a:lnSpc>
            </a:pPr>
            <a:r>
              <a:rPr lang="en-US" dirty="0" smtClean="0"/>
              <a:t>Stalin secretly negotiates deal with the Germans</a:t>
            </a:r>
          </a:p>
          <a:p>
            <a:pPr>
              <a:lnSpc>
                <a:spcPct val="150000"/>
              </a:lnSpc>
            </a:pPr>
            <a:r>
              <a:rPr lang="en-US" dirty="0" smtClean="0"/>
              <a:t>Nazi-Soviet </a:t>
            </a:r>
            <a:r>
              <a:rPr lang="en-US" dirty="0" smtClean="0">
                <a:solidFill>
                  <a:srgbClr val="FF0000"/>
                </a:solidFill>
              </a:rPr>
              <a:t>Nonaggression</a:t>
            </a:r>
            <a:r>
              <a:rPr lang="en-US" dirty="0" smtClean="0"/>
              <a:t> Pact</a:t>
            </a:r>
          </a:p>
          <a:p>
            <a:pPr lvl="1">
              <a:lnSpc>
                <a:spcPct val="150000"/>
              </a:lnSpc>
            </a:pPr>
            <a:r>
              <a:rPr lang="en-US" sz="2400" dirty="0" smtClean="0"/>
              <a:t>Agreement in which each side promises not to attack the other</a:t>
            </a:r>
          </a:p>
        </p:txBody>
      </p:sp>
      <p:sp>
        <p:nvSpPr>
          <p:cNvPr id="2" name="Title 1"/>
          <p:cNvSpPr>
            <a:spLocks noGrp="1"/>
          </p:cNvSpPr>
          <p:nvPr>
            <p:ph type="title" idx="4294967295"/>
          </p:nvPr>
        </p:nvSpPr>
        <p:spPr>
          <a:xfrm>
            <a:off x="0" y="0"/>
            <a:ext cx="9144000" cy="931863"/>
          </a:xfrm>
        </p:spPr>
        <p:txBody>
          <a:bodyPr/>
          <a:lstStyle/>
          <a:p>
            <a:pPr algn="ctr"/>
            <a:r>
              <a:rPr lang="en-US" b="1" u="sng" dirty="0" smtClean="0"/>
              <a:t>Alliances and Civil War</a:t>
            </a:r>
            <a:endParaRPr lang="en-US" b="1" u="sng" dirty="0"/>
          </a:p>
        </p:txBody>
      </p:sp>
      <p:pic>
        <p:nvPicPr>
          <p:cNvPr id="4" name="Picture 3"/>
          <p:cNvPicPr>
            <a:picLocks noChangeAspect="1"/>
          </p:cNvPicPr>
          <p:nvPr/>
        </p:nvPicPr>
        <p:blipFill>
          <a:blip r:embed="rId2"/>
          <a:stretch>
            <a:fillRect/>
          </a:stretch>
        </p:blipFill>
        <p:spPr>
          <a:xfrm>
            <a:off x="2592727" y="3477491"/>
            <a:ext cx="3158691" cy="3380509"/>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dirty="0" smtClean="0"/>
              <a:t>September 1, 1939 – Germany attacks Poland </a:t>
            </a:r>
          </a:p>
          <a:p>
            <a:pPr>
              <a:lnSpc>
                <a:spcPct val="150000"/>
              </a:lnSpc>
            </a:pPr>
            <a:r>
              <a:rPr lang="en-US" b="1" dirty="0" smtClean="0">
                <a:solidFill>
                  <a:srgbClr val="FF0000"/>
                </a:solidFill>
              </a:rPr>
              <a:t>Blitzkrieg</a:t>
            </a:r>
            <a:r>
              <a:rPr lang="en-US" dirty="0" smtClean="0"/>
              <a:t> “lighting war”</a:t>
            </a:r>
          </a:p>
          <a:p>
            <a:pPr lvl="1">
              <a:lnSpc>
                <a:spcPct val="150000"/>
              </a:lnSpc>
            </a:pPr>
            <a:r>
              <a:rPr lang="en-US" dirty="0" smtClean="0"/>
              <a:t>Emphasized speed and close coordination between planes and fast-moving forces on the ground</a:t>
            </a:r>
          </a:p>
        </p:txBody>
      </p:sp>
      <p:sp>
        <p:nvSpPr>
          <p:cNvPr id="2" name="Title 1"/>
          <p:cNvSpPr>
            <a:spLocks noGrp="1"/>
          </p:cNvSpPr>
          <p:nvPr>
            <p:ph type="title" idx="4294967295"/>
          </p:nvPr>
        </p:nvSpPr>
        <p:spPr>
          <a:xfrm>
            <a:off x="0" y="0"/>
            <a:ext cx="9144000" cy="931863"/>
          </a:xfrm>
        </p:spPr>
        <p:txBody>
          <a:bodyPr/>
          <a:lstStyle/>
          <a:p>
            <a:pPr algn="ctr"/>
            <a:r>
              <a:rPr lang="en-US" b="1" u="sng" dirty="0" smtClean="0"/>
              <a:t>The War Begins</a:t>
            </a:r>
            <a:endParaRPr lang="en-US" b="1" u="sng" dirty="0"/>
          </a:p>
        </p:txBody>
      </p:sp>
      <p:pic>
        <p:nvPicPr>
          <p:cNvPr id="4" name="Picture 3"/>
          <p:cNvPicPr>
            <a:picLocks noChangeAspect="1"/>
          </p:cNvPicPr>
          <p:nvPr/>
        </p:nvPicPr>
        <p:blipFill>
          <a:blip r:embed="rId2"/>
          <a:stretch>
            <a:fillRect/>
          </a:stretch>
        </p:blipFill>
        <p:spPr>
          <a:xfrm>
            <a:off x="2133600" y="3750368"/>
            <a:ext cx="4585855" cy="3107631"/>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dirty="0" smtClean="0"/>
              <a:t>September 3 – Britain and France declare war on Germany</a:t>
            </a:r>
          </a:p>
          <a:p>
            <a:pPr>
              <a:lnSpc>
                <a:spcPct val="150000"/>
              </a:lnSpc>
            </a:pPr>
            <a:r>
              <a:rPr lang="en-US" dirty="0" smtClean="0"/>
              <a:t>Become known as the </a:t>
            </a:r>
            <a:r>
              <a:rPr lang="en-US" b="1" dirty="0" smtClean="0">
                <a:solidFill>
                  <a:srgbClr val="FF0000"/>
                </a:solidFill>
              </a:rPr>
              <a:t>Allies</a:t>
            </a:r>
            <a:r>
              <a:rPr lang="en-US" b="1" dirty="0" smtClean="0"/>
              <a:t> </a:t>
            </a:r>
            <a:r>
              <a:rPr lang="en-US" dirty="0" smtClean="0"/>
              <a:t>(Allied Powers)</a:t>
            </a:r>
          </a:p>
          <a:p>
            <a:pPr lvl="1">
              <a:lnSpc>
                <a:spcPct val="150000"/>
              </a:lnSpc>
            </a:pPr>
            <a:r>
              <a:rPr lang="en-US" dirty="0" smtClean="0"/>
              <a:t>Great Britain, France, eventually the Soviet Union and United States</a:t>
            </a:r>
          </a:p>
          <a:p>
            <a:pPr>
              <a:lnSpc>
                <a:spcPct val="150000"/>
              </a:lnSpc>
            </a:pPr>
            <a:endParaRPr lang="en-US" dirty="0" smtClean="0"/>
          </a:p>
        </p:txBody>
      </p:sp>
      <p:sp>
        <p:nvSpPr>
          <p:cNvPr id="2" name="Title 1"/>
          <p:cNvSpPr>
            <a:spLocks noGrp="1"/>
          </p:cNvSpPr>
          <p:nvPr>
            <p:ph type="title" idx="4294967295"/>
          </p:nvPr>
        </p:nvSpPr>
        <p:spPr>
          <a:xfrm>
            <a:off x="0" y="0"/>
            <a:ext cx="9144000" cy="931863"/>
          </a:xfrm>
        </p:spPr>
        <p:txBody>
          <a:bodyPr/>
          <a:lstStyle/>
          <a:p>
            <a:pPr algn="ctr"/>
            <a:r>
              <a:rPr lang="en-US" b="1" u="sng" dirty="0" smtClean="0"/>
              <a:t>The War Begins</a:t>
            </a:r>
            <a:endParaRPr lang="en-US" b="1" u="sng" dirty="0"/>
          </a:p>
        </p:txBody>
      </p:sp>
      <p:pic>
        <p:nvPicPr>
          <p:cNvPr id="5" name="Picture 4"/>
          <p:cNvPicPr>
            <a:picLocks noChangeAspect="1"/>
          </p:cNvPicPr>
          <p:nvPr/>
        </p:nvPicPr>
        <p:blipFill>
          <a:blip r:embed="rId2"/>
          <a:stretch>
            <a:fillRect/>
          </a:stretch>
        </p:blipFill>
        <p:spPr>
          <a:xfrm>
            <a:off x="2052627" y="3214255"/>
            <a:ext cx="4132717" cy="3643745"/>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dirty="0" smtClean="0"/>
              <a:t>Germany quickly takes Demark and Norway</a:t>
            </a:r>
          </a:p>
          <a:p>
            <a:pPr>
              <a:lnSpc>
                <a:spcPct val="150000"/>
              </a:lnSpc>
            </a:pPr>
            <a:r>
              <a:rPr lang="en-US" dirty="0" smtClean="0"/>
              <a:t>Invades Netherlands, Belgium, and Ardennes</a:t>
            </a:r>
          </a:p>
          <a:p>
            <a:pPr>
              <a:lnSpc>
                <a:spcPct val="150000"/>
              </a:lnSpc>
            </a:pPr>
            <a:r>
              <a:rPr lang="en-US" dirty="0" smtClean="0"/>
              <a:t>Have a clear path into France</a:t>
            </a:r>
          </a:p>
          <a:p>
            <a:pPr>
              <a:lnSpc>
                <a:spcPct val="150000"/>
              </a:lnSpc>
            </a:pPr>
            <a:endParaRPr lang="en-US" dirty="0" smtClean="0"/>
          </a:p>
        </p:txBody>
      </p:sp>
      <p:sp>
        <p:nvSpPr>
          <p:cNvPr id="2" name="Title 1"/>
          <p:cNvSpPr>
            <a:spLocks noGrp="1"/>
          </p:cNvSpPr>
          <p:nvPr>
            <p:ph type="title" idx="4294967295"/>
          </p:nvPr>
        </p:nvSpPr>
        <p:spPr>
          <a:xfrm>
            <a:off x="0" y="0"/>
            <a:ext cx="9144000" cy="931863"/>
          </a:xfrm>
        </p:spPr>
        <p:txBody>
          <a:bodyPr/>
          <a:lstStyle/>
          <a:p>
            <a:pPr algn="ctr"/>
            <a:r>
              <a:rPr lang="en-US" b="1" u="sng" dirty="0" smtClean="0"/>
              <a:t>The Attack on France</a:t>
            </a:r>
            <a:endParaRPr lang="en-US" b="1" u="sng" dirty="0"/>
          </a:p>
        </p:txBody>
      </p:sp>
      <p:pic>
        <p:nvPicPr>
          <p:cNvPr id="5" name="Picture 4"/>
          <p:cNvPicPr>
            <a:picLocks noChangeAspect="1"/>
          </p:cNvPicPr>
          <p:nvPr/>
        </p:nvPicPr>
        <p:blipFill>
          <a:blip r:embed="rId2"/>
          <a:stretch>
            <a:fillRect/>
          </a:stretch>
        </p:blipFill>
        <p:spPr>
          <a:xfrm>
            <a:off x="4024734" y="3269673"/>
            <a:ext cx="5119265" cy="3588328"/>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Ｐ明朝"/>
      </a:majorFont>
      <a:minorFont>
        <a:latin typeface="Goudy Old Style"/>
        <a:ea typeface=""/>
        <a:cs typeface=""/>
        <a:font script="Jpan" typeface="ＭＳ Ｐ明朝"/>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635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Inkwell.thmx</Template>
  <TotalTime>14914</TotalTime>
  <Words>1813</Words>
  <Application>Microsoft Office PowerPoint</Application>
  <PresentationFormat>On-screen Show (4:3)</PresentationFormat>
  <Paragraphs>263</Paragraphs>
  <Slides>58</Slides>
  <Notes>0</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Inkwell</vt:lpstr>
      <vt:lpstr>World War II: Axis Aggression</vt:lpstr>
      <vt:lpstr>Main Idea</vt:lpstr>
      <vt:lpstr>Germany Expands</vt:lpstr>
      <vt:lpstr>Germany Expands</vt:lpstr>
      <vt:lpstr>Alliances and Civil War</vt:lpstr>
      <vt:lpstr>Alliances and Civil War</vt:lpstr>
      <vt:lpstr>The War Begins</vt:lpstr>
      <vt:lpstr>The War Begins</vt:lpstr>
      <vt:lpstr>The Attack on France</vt:lpstr>
      <vt:lpstr>The Attack on France</vt:lpstr>
      <vt:lpstr>The Battle for Britain</vt:lpstr>
      <vt:lpstr>The Battle for Britain</vt:lpstr>
      <vt:lpstr>The Battle for Britain</vt:lpstr>
      <vt:lpstr>The Battle for Britain</vt:lpstr>
      <vt:lpstr>The Invasion of the Soviet Union</vt:lpstr>
      <vt:lpstr>The Invasion of the Soviet Union</vt:lpstr>
      <vt:lpstr>Japan Attacks</vt:lpstr>
      <vt:lpstr>Japan Attacks</vt:lpstr>
      <vt:lpstr>World War II: The Allied Response</vt:lpstr>
      <vt:lpstr>Main Idea</vt:lpstr>
      <vt:lpstr>Early American Involvement</vt:lpstr>
      <vt:lpstr>Early American Involvement</vt:lpstr>
      <vt:lpstr>Early American Involvement</vt:lpstr>
      <vt:lpstr>Early American Involvement</vt:lpstr>
      <vt:lpstr>War in North Africa and Italy</vt:lpstr>
      <vt:lpstr>War in North Africa and Italy</vt:lpstr>
      <vt:lpstr>War in North Africa and Italy</vt:lpstr>
      <vt:lpstr>Turning Point in the Soviet Union</vt:lpstr>
      <vt:lpstr>Turning Point in the Soviet Union</vt:lpstr>
      <vt:lpstr>Turning Point in the Soviet Union</vt:lpstr>
      <vt:lpstr>Turning Point in the Pacific</vt:lpstr>
      <vt:lpstr>Turning Point in the Pacific</vt:lpstr>
      <vt:lpstr>Turning Point in the Pacific</vt:lpstr>
      <vt:lpstr>Turning Point in the Pacific</vt:lpstr>
      <vt:lpstr>PowerPoint Presentation</vt:lpstr>
      <vt:lpstr>World War II: The Holocaust</vt:lpstr>
      <vt:lpstr>Main Idea</vt:lpstr>
      <vt:lpstr>Nazi Anti-Semitism</vt:lpstr>
      <vt:lpstr>Nazi Anti-Semitism</vt:lpstr>
      <vt:lpstr>The “Final Solution”</vt:lpstr>
      <vt:lpstr>The “Final Solution”</vt:lpstr>
      <vt:lpstr>The “Final Solution”</vt:lpstr>
      <vt:lpstr>The World Reacts</vt:lpstr>
      <vt:lpstr>The World Reacts</vt:lpstr>
      <vt:lpstr>World War II: The End of the War</vt:lpstr>
      <vt:lpstr>Main Idea</vt:lpstr>
      <vt:lpstr>War Ends in Europe</vt:lpstr>
      <vt:lpstr>War Ends in Europe</vt:lpstr>
      <vt:lpstr>War Ends in Europe</vt:lpstr>
      <vt:lpstr>War Ends in Europe</vt:lpstr>
      <vt:lpstr>War Ends in The Pacific</vt:lpstr>
      <vt:lpstr>War Ends in The Pacific</vt:lpstr>
      <vt:lpstr>War Ends in The Pacific</vt:lpstr>
      <vt:lpstr>War Ends in The Pacific</vt:lpstr>
      <vt:lpstr>The Postwar World</vt:lpstr>
      <vt:lpstr>The Postwar World</vt:lpstr>
      <vt:lpstr>Causes of WWII</vt:lpstr>
      <vt:lpstr>Effects of WWII</vt:lpstr>
    </vt:vector>
  </TitlesOfParts>
  <Company>Bloomsburg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Ancient Near East</dc:title>
  <dc:creator>Matthew Hische</dc:creator>
  <cp:lastModifiedBy>NBHS Teacher</cp:lastModifiedBy>
  <cp:revision>403</cp:revision>
  <cp:lastPrinted>2015-01-05T04:54:53Z</cp:lastPrinted>
  <dcterms:created xsi:type="dcterms:W3CDTF">2013-12-11T00:04:41Z</dcterms:created>
  <dcterms:modified xsi:type="dcterms:W3CDTF">2016-05-18T14:44:38Z</dcterms:modified>
</cp:coreProperties>
</file>